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56"/>
  </p:notesMasterIdLst>
  <p:sldIdLst>
    <p:sldId id="273" r:id="rId4"/>
    <p:sldId id="4935" r:id="rId5"/>
    <p:sldId id="4956" r:id="rId6"/>
    <p:sldId id="4932" r:id="rId7"/>
    <p:sldId id="4927" r:id="rId8"/>
    <p:sldId id="3411" r:id="rId9"/>
    <p:sldId id="4930" r:id="rId10"/>
    <p:sldId id="3413" r:id="rId11"/>
    <p:sldId id="4934" r:id="rId12"/>
    <p:sldId id="3412" r:id="rId13"/>
    <p:sldId id="3414" r:id="rId14"/>
    <p:sldId id="4928" r:id="rId15"/>
    <p:sldId id="3406" r:id="rId16"/>
    <p:sldId id="4937" r:id="rId17"/>
    <p:sldId id="4938" r:id="rId18"/>
    <p:sldId id="4941" r:id="rId19"/>
    <p:sldId id="4942" r:id="rId20"/>
    <p:sldId id="4943" r:id="rId21"/>
    <p:sldId id="4944" r:id="rId22"/>
    <p:sldId id="4945" r:id="rId23"/>
    <p:sldId id="4967" r:id="rId24"/>
    <p:sldId id="4948" r:id="rId25"/>
    <p:sldId id="490" r:id="rId26"/>
    <p:sldId id="491" r:id="rId27"/>
    <p:sldId id="445" r:id="rId28"/>
    <p:sldId id="476" r:id="rId29"/>
    <p:sldId id="505" r:id="rId30"/>
    <p:sldId id="4955" r:id="rId31"/>
    <p:sldId id="4976" r:id="rId32"/>
    <p:sldId id="4978" r:id="rId33"/>
    <p:sldId id="4965" r:id="rId34"/>
    <p:sldId id="4968" r:id="rId35"/>
    <p:sldId id="4969" r:id="rId36"/>
    <p:sldId id="4977" r:id="rId37"/>
    <p:sldId id="477" r:id="rId38"/>
    <p:sldId id="478" r:id="rId39"/>
    <p:sldId id="4966" r:id="rId40"/>
    <p:sldId id="479" r:id="rId41"/>
    <p:sldId id="481" r:id="rId42"/>
    <p:sldId id="482" r:id="rId43"/>
    <p:sldId id="446" r:id="rId44"/>
    <p:sldId id="447" r:id="rId45"/>
    <p:sldId id="448" r:id="rId46"/>
    <p:sldId id="519" r:id="rId47"/>
    <p:sldId id="520" r:id="rId48"/>
    <p:sldId id="4949" r:id="rId49"/>
    <p:sldId id="4950" r:id="rId50"/>
    <p:sldId id="4951" r:id="rId51"/>
    <p:sldId id="4952" r:id="rId52"/>
    <p:sldId id="4953" r:id="rId53"/>
    <p:sldId id="4954" r:id="rId54"/>
    <p:sldId id="523" r:id="rId55"/>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5298" autoAdjust="0"/>
  </p:normalViewPr>
  <p:slideViewPr>
    <p:cSldViewPr>
      <p:cViewPr varScale="1">
        <p:scale>
          <a:sx n="104" d="100"/>
          <a:sy n="104" d="100"/>
        </p:scale>
        <p:origin x="1719"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2025/5/10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圖片來源</a:t>
            </a:r>
            <a:r>
              <a:rPr lang="en-US" altLang="zh-TW" dirty="0"/>
              <a:t>:</a:t>
            </a:r>
            <a:r>
              <a:rPr lang="zh-TW" altLang="en-US" dirty="0"/>
              <a:t> </a:t>
            </a:r>
            <a:r>
              <a:rPr lang="en-US" altLang="zh-TW" dirty="0" err="1"/>
              <a:t>Midjourney</a:t>
            </a:r>
            <a:r>
              <a:rPr lang="en-US" altLang="zh-TW" dirty="0"/>
              <a:t> </a:t>
            </a:r>
            <a:r>
              <a:rPr lang="zh-TW" altLang="en-US" dirty="0"/>
              <a:t>生成</a:t>
            </a:r>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D135A4-5627-4053-96B5-129B204E7238}"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245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2WDGN0VmaO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facebook.com/watch/?v=710994120181594" TargetMode="External"/><Relationship Id="rId2" Type="http://schemas.openxmlformats.org/officeDocument/2006/relationships/hyperlink" Target="https://www.youtube.com/watch?v=EYIrBkTEYQE" TargetMode="External"/><Relationship Id="rId1" Type="http://schemas.openxmlformats.org/officeDocument/2006/relationships/slideLayout" Target="../slideLayouts/slideLayout2.xml"/><Relationship Id="rId6" Type="http://schemas.openxmlformats.org/officeDocument/2006/relationships/hyperlink" Target="https://youtu.be/mSU_S-A0URg" TargetMode="External"/><Relationship Id="rId5" Type="http://schemas.openxmlformats.org/officeDocument/2006/relationships/hyperlink" Target="https://www.facebook.com/watch/?v=2112331055617231" TargetMode="External"/><Relationship Id="rId4" Type="http://schemas.openxmlformats.org/officeDocument/2006/relationships/hyperlink" Target="https://youtu.be/EYIrBkTEYQ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edium.com/@lee.kevin.lin/&#27169;&#22411;&#37327;&#21270;-quantization-&#36681;&#25563;&#28858;&#20302;&#31934;&#24230;&#26684;&#24335;&#25552;&#21319;&#36939;&#31639;&#25928;&#33021;-6af462fba0b1"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mages.nvidia.com/aem-dam/Solutions/use-case/sigg24-metropolis-iva-social-digital-twins-1200x675.mp4" TargetMode="External"/><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nvidia.com/en-gb/data-center/tensor-cor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homwolf.i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ollama.com/download" TargetMode="External"/><Relationship Id="rId2" Type="http://schemas.openxmlformats.org/officeDocument/2006/relationships/hyperlink" Target="https://dev.to/anmolbaranwal/11-best-ai-chat-tools-for-developers-in-2024-4gpl" TargetMode="External"/><Relationship Id="rId1" Type="http://schemas.openxmlformats.org/officeDocument/2006/relationships/slideLayout" Target="../slideLayouts/slideLayout2.xml"/><Relationship Id="rId5" Type="http://schemas.openxmlformats.org/officeDocument/2006/relationships/image" Target="../media/image66.gif"/><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2" Type="http://schemas.openxmlformats.org/officeDocument/2006/relationships/hyperlink" Target="https://youtu.be/eraWvfD_Ihg"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659559"/>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68491" y="4233555"/>
            <a:ext cx="8424936" cy="2227569"/>
          </a:xfrm>
          <a:ln>
            <a:noFill/>
          </a:ln>
        </p:spPr>
        <p:txBody>
          <a:bodyPr/>
          <a:lstStyle/>
          <a:p>
            <a:r>
              <a:rPr lang="en-US" altLang="zh-TW" sz="3200" dirty="0">
                <a:solidFill>
                  <a:srgbClr val="0070C0"/>
                </a:solidFill>
                <a:effectLst>
                  <a:outerShdw blurRad="38100" dist="38100" dir="2700000" algn="tl">
                    <a:srgbClr val="000000">
                      <a:alpha val="43137"/>
                    </a:srgbClr>
                  </a:outerShdw>
                </a:effectLst>
              </a:rPr>
              <a:t>Chapter Deep learning DL0x</a:t>
            </a:r>
            <a:br>
              <a:rPr lang="en-US" altLang="zh-TW" sz="4000">
                <a:solidFill>
                  <a:srgbClr val="0070C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大型</a:t>
            </a:r>
            <a:r>
              <a:rPr lang="zh-TW" altLang="en-US" sz="3600" dirty="0">
                <a:solidFill>
                  <a:srgbClr val="00B050"/>
                </a:solidFill>
                <a:effectLst>
                  <a:outerShdw blurRad="38100" dist="38100" dir="2700000" algn="tl">
                    <a:srgbClr val="000000">
                      <a:alpha val="43137"/>
                    </a:srgbClr>
                  </a:outerShdw>
                </a:effectLst>
              </a:rPr>
              <a:t>語言模型</a:t>
            </a:r>
            <a:br>
              <a:rPr lang="en-US" altLang="zh-TW" sz="3600">
                <a:solidFill>
                  <a:srgbClr val="00B050"/>
                </a:solidFill>
                <a:effectLst>
                  <a:outerShdw blurRad="38100" dist="38100" dir="2700000" algn="tl">
                    <a:srgbClr val="000000">
                      <a:alpha val="43137"/>
                    </a:srgbClr>
                  </a:outerShdw>
                </a:effectLst>
              </a:rPr>
            </a:br>
            <a:r>
              <a:rPr lang="zh-TW" altLang="en-US" sz="3600">
                <a:solidFill>
                  <a:srgbClr val="00B050"/>
                </a:solidFill>
                <a:effectLst>
                  <a:outerShdw blurRad="38100" dist="38100" dir="2700000" algn="tl">
                    <a:srgbClr val="000000">
                      <a:alpha val="43137"/>
                    </a:srgbClr>
                  </a:outerShdw>
                </a:effectLst>
              </a:rPr>
              <a:t>（</a:t>
            </a:r>
            <a:r>
              <a:rPr lang="en-US" altLang="zh-TW" sz="3600">
                <a:solidFill>
                  <a:srgbClr val="00B050"/>
                </a:solidFill>
                <a:effectLst>
                  <a:outerShdw blurRad="38100" dist="38100" dir="2700000" algn="tl">
                    <a:srgbClr val="000000">
                      <a:alpha val="43137"/>
                    </a:srgbClr>
                  </a:outerShdw>
                </a:effectLst>
              </a:rPr>
              <a:t>LLM</a:t>
            </a:r>
            <a:r>
              <a:rPr lang="zh-TW" altLang="en-US" sz="3600">
                <a:solidFill>
                  <a:srgbClr val="00B050"/>
                </a:solidFill>
                <a:effectLst>
                  <a:outerShdw blurRad="38100" dist="38100" dir="2700000" algn="tl">
                    <a:srgbClr val="000000">
                      <a:alpha val="43137"/>
                    </a:srgbClr>
                  </a:outerShdw>
                </a:effectLst>
              </a:rPr>
              <a:t>） 下</a:t>
            </a:r>
            <a:br>
              <a:rPr lang="en-US" altLang="zh-TW" sz="3600" dirty="0">
                <a:solidFill>
                  <a:srgbClr val="00B050"/>
                </a:solidFill>
                <a:effectLst>
                  <a:outerShdw blurRad="38100" dist="38100" dir="2700000" algn="tl">
                    <a:srgbClr val="000000">
                      <a:alpha val="43137"/>
                    </a:srgbClr>
                  </a:outerShdw>
                </a:effectLst>
              </a:rPr>
            </a:br>
            <a:br>
              <a:rPr lang="en-US" altLang="zh-TW" sz="3600" dirty="0">
                <a:solidFill>
                  <a:srgbClr val="00B050"/>
                </a:solidFill>
                <a:effectLst>
                  <a:outerShdw blurRad="38100" dist="38100" dir="2700000" algn="tl">
                    <a:srgbClr val="000000">
                      <a:alpha val="43137"/>
                    </a:srgbClr>
                  </a:outerShdw>
                </a:effectLst>
              </a:rPr>
            </a:br>
            <a:r>
              <a:rPr lang="en-US" altLang="zh-TW" sz="3600" dirty="0">
                <a:solidFill>
                  <a:srgbClr val="00B050"/>
                </a:solidFill>
                <a:effectLst>
                  <a:outerShdw blurRad="38100" dist="38100" dir="2700000" algn="tl">
                    <a:srgbClr val="000000">
                      <a:alpha val="43137"/>
                    </a:srgbClr>
                  </a:outerShdw>
                </a:effectLst>
              </a:rPr>
              <a:t>              </a:t>
            </a:r>
            <a:r>
              <a:rPr lang="en-US" altLang="zh-TW" sz="1200" b="0" dirty="0">
                <a:solidFill>
                  <a:srgbClr val="00B050"/>
                </a:solidFill>
              </a:rPr>
              <a:t>reference:  Deep Learning with TensorFlow and </a:t>
            </a:r>
            <a:r>
              <a:rPr lang="en-US" altLang="zh-TW" sz="1200" b="0" dirty="0" err="1">
                <a:solidFill>
                  <a:srgbClr val="00B050"/>
                </a:solidFill>
              </a:rPr>
              <a:t>Keras</a:t>
            </a:r>
            <a:r>
              <a:rPr lang="en-US" altLang="zh-TW" sz="1200" b="0" dirty="0">
                <a:solidFill>
                  <a:srgbClr val="00B050"/>
                </a:solidFill>
              </a:rPr>
              <a:t> Third Edition</a:t>
            </a:r>
            <a:endParaRPr lang="zh-TW" altLang="en-US" sz="1200" dirty="0">
              <a:solidFill>
                <a:srgbClr val="0070C0"/>
              </a:solidFill>
            </a:endParaRPr>
          </a:p>
        </p:txBody>
      </p:sp>
      <p:pic>
        <p:nvPicPr>
          <p:cNvPr id="1026" name="Picture 2" descr="LLM有害？讓AI大型語言模型更好用| 遠見雜誌">
            <a:extLst>
              <a:ext uri="{FF2B5EF4-FFF2-40B4-BE49-F238E27FC236}">
                <a16:creationId xmlns:a16="http://schemas.microsoft.com/office/drawing/2014/main" id="{9EA9E962-10CC-8343-174E-9BB5733FE836}"/>
              </a:ext>
            </a:extLst>
          </p:cNvPr>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05152" y="4293096"/>
            <a:ext cx="3499296" cy="2454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9EAC78-2A4A-A0BC-F43B-EDCBB28BE106}"/>
              </a:ext>
            </a:extLst>
          </p:cNvPr>
          <p:cNvSpPr>
            <a:spLocks noGrp="1"/>
          </p:cNvSpPr>
          <p:nvPr>
            <p:ph type="title"/>
          </p:nvPr>
        </p:nvSpPr>
        <p:spPr/>
        <p:txBody>
          <a:bodyPr/>
          <a:lstStyle/>
          <a:p>
            <a:r>
              <a:rPr lang="en-US" altLang="zh-TW"/>
              <a:t>MLLMs</a:t>
            </a:r>
            <a:endParaRPr lang="zh-TW" altLang="en-US"/>
          </a:p>
        </p:txBody>
      </p:sp>
      <p:sp>
        <p:nvSpPr>
          <p:cNvPr id="3" name="內容版面配置區 2">
            <a:extLst>
              <a:ext uri="{FF2B5EF4-FFF2-40B4-BE49-F238E27FC236}">
                <a16:creationId xmlns:a16="http://schemas.microsoft.com/office/drawing/2014/main" id="{21B8EF15-BF5C-3D01-FB47-E30683F33CEB}"/>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4C0D93A-CF89-A711-0BAB-847F8BF98C0C}"/>
              </a:ext>
            </a:extLst>
          </p:cNvPr>
          <p:cNvPicPr>
            <a:picLocks noChangeAspect="1"/>
          </p:cNvPicPr>
          <p:nvPr/>
        </p:nvPicPr>
        <p:blipFill>
          <a:blip r:embed="rId2"/>
          <a:stretch>
            <a:fillRect/>
          </a:stretch>
        </p:blipFill>
        <p:spPr>
          <a:xfrm>
            <a:off x="0" y="1074515"/>
            <a:ext cx="9144000" cy="5145578"/>
          </a:xfrm>
          <a:prstGeom prst="rect">
            <a:avLst/>
          </a:prstGeom>
        </p:spPr>
      </p:pic>
    </p:spTree>
    <p:extLst>
      <p:ext uri="{BB962C8B-B14F-4D97-AF65-F5344CB8AC3E}">
        <p14:creationId xmlns:p14="http://schemas.microsoft.com/office/powerpoint/2010/main" val="3421992850"/>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7628CE-BD63-D624-F92A-12DCCC438FE4}"/>
              </a:ext>
            </a:extLst>
          </p:cNvPr>
          <p:cNvSpPr>
            <a:spLocks noGrp="1"/>
          </p:cNvSpPr>
          <p:nvPr>
            <p:ph type="title"/>
          </p:nvPr>
        </p:nvSpPr>
        <p:spPr/>
        <p:txBody>
          <a:bodyPr/>
          <a:lstStyle/>
          <a:p>
            <a:r>
              <a:rPr lang="zh-TW" altLang="en-US"/>
              <a:t>知名多模態大型語言模型</a:t>
            </a:r>
          </a:p>
        </p:txBody>
      </p:sp>
      <p:sp>
        <p:nvSpPr>
          <p:cNvPr id="3" name="內容版面配置區 2">
            <a:extLst>
              <a:ext uri="{FF2B5EF4-FFF2-40B4-BE49-F238E27FC236}">
                <a16:creationId xmlns:a16="http://schemas.microsoft.com/office/drawing/2014/main" id="{1B3E12DE-4F88-4AEE-9A5D-0488F0038938}"/>
              </a:ext>
            </a:extLst>
          </p:cNvPr>
          <p:cNvSpPr>
            <a:spLocks noGrp="1"/>
          </p:cNvSpPr>
          <p:nvPr>
            <p:ph idx="1"/>
          </p:nvPr>
        </p:nvSpPr>
        <p:spPr/>
        <p:txBody>
          <a:bodyPr numCol="2" spcCol="108000"/>
          <a:lstStyle/>
          <a:p>
            <a:r>
              <a:rPr lang="en-US" altLang="zh-TW" sz="1000">
                <a:solidFill>
                  <a:srgbClr val="C00000"/>
                </a:solidFill>
              </a:rPr>
              <a:t>GPT-4o</a:t>
            </a:r>
            <a:r>
              <a:rPr lang="zh-TW" altLang="en-US" sz="1000">
                <a:solidFill>
                  <a:srgbClr val="C00000"/>
                </a:solidFill>
              </a:rPr>
              <a:t>（</a:t>
            </a:r>
            <a:r>
              <a:rPr lang="en-US" altLang="zh-TW" sz="1000">
                <a:solidFill>
                  <a:srgbClr val="C00000"/>
                </a:solidFill>
              </a:rPr>
              <a:t>2024 </a:t>
            </a:r>
            <a:r>
              <a:rPr lang="zh-TW" altLang="en-US" sz="1000">
                <a:solidFill>
                  <a:srgbClr val="C00000"/>
                </a:solidFill>
              </a:rPr>
              <a:t>年，</a:t>
            </a:r>
            <a:r>
              <a:rPr lang="en-US" altLang="zh-TW" sz="1000">
                <a:solidFill>
                  <a:srgbClr val="C00000"/>
                </a:solidFill>
              </a:rPr>
              <a:t>OpenAI</a:t>
            </a:r>
            <a:r>
              <a:rPr lang="zh-TW" altLang="en-US" sz="1000">
                <a:solidFill>
                  <a:srgbClr val="C00000"/>
                </a:solidFill>
              </a:rPr>
              <a:t>）</a:t>
            </a:r>
          </a:p>
          <a:p>
            <a:r>
              <a:rPr lang="zh-TW" altLang="en-US" sz="1000"/>
              <a:t>輸入：文字、圖像、音訊（測試版）、影片（測試版）。</a:t>
            </a:r>
          </a:p>
          <a:p>
            <a:r>
              <a:rPr lang="zh-TW" altLang="en-US" sz="1000"/>
              <a:t>輸出：文字、圖像。</a:t>
            </a:r>
          </a:p>
          <a:p>
            <a:r>
              <a:rPr lang="zh-TW" altLang="en-US" sz="1000"/>
              <a:t>它是什麼：</a:t>
            </a:r>
            <a:r>
              <a:rPr lang="en-US" altLang="zh-TW" sz="1000"/>
              <a:t>GPT-4o </a:t>
            </a:r>
            <a:r>
              <a:rPr lang="zh-TW" altLang="en-US" sz="1000"/>
              <a:t>代表“</a:t>
            </a:r>
            <a:r>
              <a:rPr lang="en-US" altLang="zh-TW" sz="1000"/>
              <a:t>GPT-4 Omni”</a:t>
            </a:r>
            <a:r>
              <a:rPr lang="zh-TW" altLang="en-US" sz="1000"/>
              <a:t>，其中“</a:t>
            </a:r>
            <a:r>
              <a:rPr lang="en-US" altLang="zh-TW" sz="1000"/>
              <a:t>Omni”</a:t>
            </a:r>
            <a:r>
              <a:rPr lang="zh-TW" altLang="en-US" sz="1000"/>
              <a:t>指的是其跨文字、視覺和音訊模式的多模式功能。它是一個統一的模型，可以理解和產生任何文字、圖像、音訊和視訊輸入</a:t>
            </a:r>
            <a:r>
              <a:rPr lang="en-US" altLang="zh-TW" sz="1000"/>
              <a:t>/</a:t>
            </a:r>
            <a:r>
              <a:rPr lang="zh-TW" altLang="en-US" sz="1000"/>
              <a:t>輸出的組合。</a:t>
            </a:r>
          </a:p>
          <a:p>
            <a:r>
              <a:rPr lang="zh-TW" altLang="en-US" sz="1000"/>
              <a:t>請嘗試： </a:t>
            </a:r>
            <a:r>
              <a:rPr lang="en-US" altLang="zh-TW" sz="1000"/>
              <a:t>https://chatgpt.com/</a:t>
            </a:r>
          </a:p>
          <a:p>
            <a:r>
              <a:rPr lang="zh-TW" altLang="en-US" sz="1000"/>
              <a:t>🥂鮮為人知的事實：</a:t>
            </a:r>
            <a:r>
              <a:rPr lang="en-US" altLang="zh-TW" sz="1000"/>
              <a:t>GPT-4o </a:t>
            </a:r>
            <a:r>
              <a:rPr lang="zh-TW" altLang="en-US" sz="1000"/>
              <a:t>採用「多模態思維鏈」方法，它首先推理如何將問題分解為跨不同模態（文字、視覺、音訊）的一系列步驟，然後執行這些步驟以得出最終解決方案。</a:t>
            </a:r>
            <a:endParaRPr lang="en-US" altLang="zh-TW" sz="1000"/>
          </a:p>
          <a:p>
            <a:endParaRPr lang="zh-TW" altLang="en-US" sz="1000"/>
          </a:p>
          <a:p>
            <a:r>
              <a:rPr lang="fr-FR" altLang="zh-TW" sz="1000">
                <a:solidFill>
                  <a:srgbClr val="C00000"/>
                </a:solidFill>
              </a:rPr>
              <a:t>Claude 3.5 Sonnet (2024, Anthropic)</a:t>
            </a:r>
          </a:p>
          <a:p>
            <a:r>
              <a:rPr lang="zh-TW" altLang="en-US" sz="1000"/>
              <a:t>輸入：文字、圖像。</a:t>
            </a:r>
          </a:p>
          <a:p>
            <a:r>
              <a:rPr lang="zh-TW" altLang="en-US" sz="1000"/>
              <a:t>輸出：文字、圖像。</a:t>
            </a:r>
          </a:p>
          <a:p>
            <a:r>
              <a:rPr lang="zh-TW" altLang="en-US" sz="1000"/>
              <a:t>它是什麼： </a:t>
            </a:r>
            <a:r>
              <a:rPr lang="en-US" altLang="zh-TW" sz="1000"/>
              <a:t>Claude 3.5 Sonnet </a:t>
            </a:r>
            <a:r>
              <a:rPr lang="zh-TW" altLang="en-US" sz="1000"/>
              <a:t>擁有 </a:t>
            </a:r>
            <a:r>
              <a:rPr lang="en-US" altLang="zh-TW" sz="1000"/>
              <a:t>200K </a:t>
            </a:r>
            <a:r>
              <a:rPr lang="zh-TW" altLang="en-US" sz="1000"/>
              <a:t>標記上下文窗口，是一個可以理解和生成文字、圖像、音訊和其他資料格式的多模式 </a:t>
            </a:r>
            <a:r>
              <a:rPr lang="en-US" altLang="zh-TW" sz="1000"/>
              <a:t>AI </a:t>
            </a:r>
            <a:r>
              <a:rPr lang="zh-TW" altLang="en-US" sz="1000"/>
              <a:t>系統。擅長金融、生命科學和軟體工程等各領域的深入分析、研究、假設生成和任務自動化。</a:t>
            </a:r>
          </a:p>
          <a:p>
            <a:r>
              <a:rPr lang="zh-TW" altLang="en-US" sz="1000"/>
              <a:t>在這裡嘗試： </a:t>
            </a:r>
            <a:r>
              <a:rPr lang="en-US" altLang="zh-TW" sz="1000"/>
              <a:t>https://claude.ai</a:t>
            </a:r>
          </a:p>
          <a:p>
            <a:r>
              <a:rPr lang="zh-TW" altLang="en-US" sz="1000"/>
              <a:t>🥂鮮為人知的事實： </a:t>
            </a:r>
            <a:r>
              <a:rPr lang="en-US" altLang="zh-TW" sz="1000"/>
              <a:t>Anthropic </a:t>
            </a:r>
            <a:r>
              <a:rPr lang="zh-TW" altLang="en-US" sz="1000"/>
              <a:t>採用一種稱為「遞歸獎勵建模」的技術，該技術涉及使用 </a:t>
            </a:r>
            <a:r>
              <a:rPr lang="en-US" altLang="zh-TW" sz="1000"/>
              <a:t>Claude </a:t>
            </a:r>
            <a:r>
              <a:rPr lang="zh-TW" altLang="en-US" sz="1000"/>
              <a:t>的早期版本為模型的輸出提供回饋和獎勵。</a:t>
            </a:r>
            <a:endParaRPr lang="en-US" altLang="zh-TW" sz="1000"/>
          </a:p>
          <a:p>
            <a:endParaRPr lang="zh-TW" altLang="en-US" sz="1000"/>
          </a:p>
          <a:p>
            <a:r>
              <a:rPr lang="en-US" altLang="zh-TW" sz="1000">
                <a:solidFill>
                  <a:srgbClr val="C00000"/>
                </a:solidFill>
              </a:rPr>
              <a:t>LLaVA</a:t>
            </a:r>
            <a:r>
              <a:rPr lang="zh-TW" altLang="en-US" sz="1000">
                <a:solidFill>
                  <a:srgbClr val="C00000"/>
                </a:solidFill>
              </a:rPr>
              <a:t>（</a:t>
            </a:r>
            <a:r>
              <a:rPr lang="en-US" altLang="zh-TW" sz="1000">
                <a:solidFill>
                  <a:srgbClr val="C00000"/>
                </a:solidFill>
              </a:rPr>
              <a:t>2023 </a:t>
            </a:r>
            <a:r>
              <a:rPr lang="zh-TW" altLang="en-US" sz="1000">
                <a:solidFill>
                  <a:srgbClr val="C00000"/>
                </a:solidFill>
              </a:rPr>
              <a:t>年，威斯康辛大學麥迪遜分校）</a:t>
            </a:r>
          </a:p>
          <a:p>
            <a:r>
              <a:rPr lang="zh-TW" altLang="en-US" sz="1000"/>
              <a:t>輸入：文字、圖像。</a:t>
            </a:r>
          </a:p>
          <a:p>
            <a:r>
              <a:rPr lang="zh-TW" altLang="en-US" sz="1000"/>
              <a:t>輸出：文字。</a:t>
            </a:r>
          </a:p>
          <a:p>
            <a:r>
              <a:rPr lang="zh-TW" altLang="en-US" sz="1000"/>
              <a:t>它是什麼：</a:t>
            </a:r>
            <a:r>
              <a:rPr lang="en-US" altLang="zh-TW" sz="1000"/>
              <a:t>LLaVA</a:t>
            </a:r>
            <a:r>
              <a:rPr lang="zh-TW" altLang="en-US" sz="1000"/>
              <a:t>（大型語言和視覺助理）是一個開源多模式 </a:t>
            </a:r>
            <a:r>
              <a:rPr lang="en-US" altLang="zh-TW" sz="1000"/>
              <a:t>AI </a:t>
            </a:r>
            <a:r>
              <a:rPr lang="zh-TW" altLang="en-US" sz="1000"/>
              <a:t>模型，可以處理和產生文字和視覺資料作為輸入和輸出。它與 </a:t>
            </a:r>
            <a:r>
              <a:rPr lang="en-US" altLang="zh-TW" sz="1000"/>
              <a:t>GPT-4 </a:t>
            </a:r>
            <a:r>
              <a:rPr lang="zh-TW" altLang="en-US" sz="1000"/>
              <a:t>的聊天能力相媲美，並在科學問答上創下了新紀錄，展示了先進的視覺語言理解能力。</a:t>
            </a:r>
          </a:p>
          <a:p>
            <a:r>
              <a:rPr lang="zh-TW" altLang="en-US" sz="1000"/>
              <a:t>在這裡嘗試： </a:t>
            </a:r>
            <a:r>
              <a:rPr lang="en-US" altLang="zh-TW" sz="1000"/>
              <a:t>https://llava-vl.github.io</a:t>
            </a:r>
          </a:p>
          <a:p>
            <a:r>
              <a:rPr lang="zh-TW" altLang="en-US" sz="1000"/>
              <a:t>🥂鮮為人知的事實：</a:t>
            </a:r>
            <a:r>
              <a:rPr lang="en-US" altLang="zh-TW" sz="1000"/>
              <a:t>LLaVA </a:t>
            </a:r>
            <a:r>
              <a:rPr lang="zh-TW" altLang="en-US" sz="1000"/>
              <a:t>使用一種稱為「指令調整」的技術進行訓練，其中 </a:t>
            </a:r>
            <a:r>
              <a:rPr lang="en-US" altLang="zh-TW" sz="1000"/>
              <a:t>GPT-4 </a:t>
            </a:r>
            <a:r>
              <a:rPr lang="zh-TW" altLang="en-US" sz="1000"/>
              <a:t>用於生成涉及文字和圖像的合成多模態任務（</a:t>
            </a:r>
            <a:r>
              <a:rPr lang="en-US" altLang="zh-TW" sz="1000"/>
              <a:t>2023 </a:t>
            </a:r>
            <a:r>
              <a:rPr lang="zh-TW" altLang="en-US" sz="1000"/>
              <a:t>年的小說）。 </a:t>
            </a:r>
            <a:r>
              <a:rPr lang="en-US" altLang="zh-TW" sz="1000"/>
              <a:t>LLaVA </a:t>
            </a:r>
            <a:r>
              <a:rPr lang="zh-TW" altLang="en-US" sz="1000"/>
              <a:t>無需人工直接監督，就能從 </a:t>
            </a:r>
            <a:r>
              <a:rPr lang="en-US" altLang="zh-TW" sz="1000"/>
              <a:t>GPT-4 </a:t>
            </a:r>
            <a:r>
              <a:rPr lang="zh-TW" altLang="en-US" sz="1000"/>
              <a:t>產生的這些不同範例中學習。</a:t>
            </a:r>
            <a:endParaRPr lang="en-US" altLang="zh-TW" sz="1000"/>
          </a:p>
          <a:p>
            <a:endParaRPr lang="zh-TW" altLang="en-US" sz="1000"/>
          </a:p>
          <a:p>
            <a:r>
              <a:rPr lang="en-US" altLang="zh-TW" sz="1000">
                <a:solidFill>
                  <a:srgbClr val="C00000"/>
                </a:solidFill>
              </a:rPr>
              <a:t>Gemini 1.5</a:t>
            </a:r>
            <a:r>
              <a:rPr lang="zh-TW" altLang="en-US" sz="1000">
                <a:solidFill>
                  <a:srgbClr val="C00000"/>
                </a:solidFill>
              </a:rPr>
              <a:t>（</a:t>
            </a:r>
            <a:r>
              <a:rPr lang="en-US" altLang="zh-TW" sz="1000">
                <a:solidFill>
                  <a:srgbClr val="C00000"/>
                </a:solidFill>
              </a:rPr>
              <a:t>2024 </a:t>
            </a:r>
            <a:r>
              <a:rPr lang="zh-TW" altLang="en-US" sz="1000">
                <a:solidFill>
                  <a:srgbClr val="C00000"/>
                </a:solidFill>
              </a:rPr>
              <a:t>年，</a:t>
            </a:r>
            <a:r>
              <a:rPr lang="en-US" altLang="zh-TW" sz="1000">
                <a:solidFill>
                  <a:srgbClr val="C00000"/>
                </a:solidFill>
              </a:rPr>
              <a:t>Google</a:t>
            </a:r>
            <a:r>
              <a:rPr lang="zh-TW" altLang="en-US" sz="1000">
                <a:solidFill>
                  <a:srgbClr val="C00000"/>
                </a:solidFill>
              </a:rPr>
              <a:t>）</a:t>
            </a:r>
          </a:p>
          <a:p>
            <a:r>
              <a:rPr lang="zh-TW" altLang="en-US" sz="1000"/>
              <a:t>輸入：文字、圖像、</a:t>
            </a:r>
          </a:p>
          <a:p>
            <a:r>
              <a:rPr lang="zh-TW" altLang="en-US" sz="1000"/>
              <a:t>輸出：文字、圖像。</a:t>
            </a:r>
          </a:p>
          <a:p>
            <a:r>
              <a:rPr lang="zh-TW" altLang="en-US" sz="1000"/>
              <a:t>它是什麼：</a:t>
            </a:r>
            <a:r>
              <a:rPr lang="en-US" altLang="zh-TW" sz="1000"/>
              <a:t>Gemini </a:t>
            </a:r>
            <a:r>
              <a:rPr lang="zh-TW" altLang="en-US" sz="1000"/>
              <a:t>是 </a:t>
            </a:r>
            <a:r>
              <a:rPr lang="en-US" altLang="zh-TW" sz="1000"/>
              <a:t>Google </a:t>
            </a:r>
            <a:r>
              <a:rPr lang="zh-TW" altLang="en-US" sz="1000"/>
              <a:t>開發的大型語言模型系列，可以理解和操作文字、圖像、音訊（測試版）和影片（測試版）等多種模式。它於 </a:t>
            </a:r>
            <a:r>
              <a:rPr lang="en-US" altLang="zh-TW" sz="1000"/>
              <a:t>2023 </a:t>
            </a:r>
            <a:r>
              <a:rPr lang="zh-TW" altLang="en-US" sz="1000"/>
              <a:t>年 </a:t>
            </a:r>
            <a:r>
              <a:rPr lang="en-US" altLang="zh-TW" sz="1000"/>
              <a:t>12 </a:t>
            </a:r>
            <a:r>
              <a:rPr lang="zh-TW" altLang="en-US" sz="1000"/>
              <a:t>月首次亮相，有三種最佳化版本</a:t>
            </a:r>
            <a:r>
              <a:rPr lang="en-US" altLang="zh-TW" sz="1000"/>
              <a:t>——Gemini Ultra</a:t>
            </a:r>
            <a:r>
              <a:rPr lang="zh-TW" altLang="en-US" sz="1000"/>
              <a:t>（最大）、</a:t>
            </a:r>
            <a:r>
              <a:rPr lang="en-US" altLang="zh-TW" sz="1000"/>
              <a:t>Gemini Pro</a:t>
            </a:r>
            <a:r>
              <a:rPr lang="zh-TW" altLang="en-US" sz="1000"/>
              <a:t>（用於縮放）和 </a:t>
            </a:r>
            <a:r>
              <a:rPr lang="en-US" altLang="zh-TW" sz="1000"/>
              <a:t>Gemini Nano</a:t>
            </a:r>
            <a:r>
              <a:rPr lang="zh-TW" altLang="en-US" sz="1000"/>
              <a:t>（用於裝置上任務）。</a:t>
            </a:r>
          </a:p>
          <a:p>
            <a:r>
              <a:rPr lang="zh-TW" altLang="en-US" sz="1000"/>
              <a:t>在這裡嘗試： </a:t>
            </a:r>
            <a:r>
              <a:rPr lang="en-US" altLang="zh-TW" sz="1000"/>
              <a:t>https://gemini.google.com/</a:t>
            </a:r>
          </a:p>
          <a:p>
            <a:r>
              <a:rPr lang="zh-TW" altLang="en-US" sz="1000"/>
              <a:t>🥂 （顯而易見的）鮮為人知的事實：雙子座的名字是對雙子星座的致敬，代表希臘神話中的「雙胞胎」。這是很恰當的，因為 </a:t>
            </a:r>
            <a:r>
              <a:rPr lang="en-US" altLang="zh-TW" sz="1000"/>
              <a:t>Gemini </a:t>
            </a:r>
            <a:r>
              <a:rPr lang="zh-TW" altLang="en-US" sz="1000"/>
              <a:t>具有雙重特性，它是一種高性能語言模型，也可以處理和生成圖像、音訊和視訊等多模式資料。</a:t>
            </a:r>
            <a:endParaRPr lang="en-US" altLang="zh-TW" sz="1000"/>
          </a:p>
          <a:p>
            <a:endParaRPr lang="zh-TW" altLang="en-US" sz="1000"/>
          </a:p>
          <a:p>
            <a:r>
              <a:rPr lang="en-US" altLang="zh-TW" sz="1000">
                <a:solidFill>
                  <a:srgbClr val="C00000"/>
                </a:solidFill>
              </a:rPr>
              <a:t>Qwen-VL</a:t>
            </a:r>
            <a:r>
              <a:rPr lang="zh-TW" altLang="en-US" sz="1000">
                <a:solidFill>
                  <a:srgbClr val="C00000"/>
                </a:solidFill>
              </a:rPr>
              <a:t>（</a:t>
            </a:r>
            <a:r>
              <a:rPr lang="en-US" altLang="zh-TW" sz="1000">
                <a:solidFill>
                  <a:srgbClr val="C00000"/>
                </a:solidFill>
              </a:rPr>
              <a:t>2024</a:t>
            </a:r>
            <a:r>
              <a:rPr lang="zh-TW" altLang="en-US" sz="1000">
                <a:solidFill>
                  <a:srgbClr val="C00000"/>
                </a:solidFill>
              </a:rPr>
              <a:t>，阿里雲）</a:t>
            </a:r>
          </a:p>
          <a:p>
            <a:r>
              <a:rPr lang="zh-TW" altLang="en-US" sz="1000"/>
              <a:t>輸入：文字、圖像、</a:t>
            </a:r>
          </a:p>
          <a:p>
            <a:r>
              <a:rPr lang="zh-TW" altLang="en-US" sz="1000"/>
              <a:t>輸出：文字、圖像。</a:t>
            </a:r>
          </a:p>
          <a:p>
            <a:r>
              <a:rPr lang="zh-TW" altLang="en-US" sz="1000"/>
              <a:t>它是什麼：</a:t>
            </a:r>
            <a:r>
              <a:rPr lang="en-US" altLang="zh-TW" sz="1000"/>
              <a:t>Qwen-VL </a:t>
            </a:r>
            <a:r>
              <a:rPr lang="zh-TW" altLang="en-US" sz="1000"/>
              <a:t>是一個結合語言和視覺功能的開源多模式 </a:t>
            </a:r>
            <a:r>
              <a:rPr lang="en-US" altLang="zh-TW" sz="1000"/>
              <a:t>AI </a:t>
            </a:r>
            <a:r>
              <a:rPr lang="zh-TW" altLang="en-US" sz="1000"/>
              <a:t>模型。它是 </a:t>
            </a:r>
            <a:r>
              <a:rPr lang="en-US" altLang="zh-TW" sz="1000"/>
              <a:t>Qwen </a:t>
            </a:r>
            <a:r>
              <a:rPr lang="zh-TW" altLang="en-US" sz="1000"/>
              <a:t>語言模型的擴展，旨在克服多模式泛化的限制。最近升級的版本（</a:t>
            </a:r>
            <a:r>
              <a:rPr lang="en-US" altLang="zh-TW" sz="1000"/>
              <a:t>Qwen-VL-Plus </a:t>
            </a:r>
            <a:r>
              <a:rPr lang="zh-TW" altLang="en-US" sz="1000"/>
              <a:t>和 </a:t>
            </a:r>
            <a:r>
              <a:rPr lang="en-US" altLang="zh-TW" sz="1000"/>
              <a:t>Qwen-VL-Max</a:t>
            </a:r>
            <a:r>
              <a:rPr lang="zh-TW" altLang="en-US" sz="1000"/>
              <a:t>）具有改進的圖像推理、更好的圖像和文字細節分析以及對具有不同縱橫比的高解析度圖像的支援。</a:t>
            </a:r>
          </a:p>
          <a:p>
            <a:r>
              <a:rPr lang="zh-TW" altLang="en-US" sz="1000"/>
              <a:t>在這裡嘗試： </a:t>
            </a:r>
            <a:r>
              <a:rPr lang="en-US" altLang="zh-TW" sz="1000"/>
              <a:t>https://qwenlm.github.io/blog/qwen-vl/</a:t>
            </a:r>
          </a:p>
          <a:p>
            <a:r>
              <a:rPr lang="zh-TW" altLang="en-US" sz="1000"/>
              <a:t>🥂 （有趣的）鮮為人知的事實：推出後，</a:t>
            </a:r>
            <a:r>
              <a:rPr lang="en-US" altLang="zh-TW" sz="1000"/>
              <a:t>Qwen-VL </a:t>
            </a:r>
            <a:r>
              <a:rPr lang="zh-TW" altLang="en-US" sz="1000"/>
              <a:t>迅速升至 </a:t>
            </a:r>
            <a:r>
              <a:rPr lang="en-US" altLang="zh-TW" sz="1000"/>
              <a:t>OpenVLM </a:t>
            </a:r>
            <a:r>
              <a:rPr lang="zh-TW" altLang="en-US" sz="1000"/>
              <a:t>排行榜的榜首，但被其他更強大的模型超越，尤其是 </a:t>
            </a:r>
            <a:r>
              <a:rPr lang="en-US" altLang="zh-TW" sz="1000"/>
              <a:t>GPT-4o</a:t>
            </a:r>
            <a:r>
              <a:rPr lang="zh-TW" altLang="en-US" sz="1000"/>
              <a:t>。</a:t>
            </a:r>
            <a:endParaRPr lang="en-US" altLang="zh-TW" sz="1000"/>
          </a:p>
          <a:p>
            <a:endParaRPr lang="en-US" altLang="zh-TW" sz="1000"/>
          </a:p>
          <a:p>
            <a:endParaRPr lang="en-US" altLang="zh-TW" sz="1000"/>
          </a:p>
          <a:p>
            <a:endParaRPr lang="en-US" altLang="zh-TW" sz="1000"/>
          </a:p>
          <a:p>
            <a:r>
              <a:rPr lang="en-US" altLang="zh-TW" sz="1000" i="0" u="none" strike="noStrike">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Ps.</a:t>
            </a:r>
          </a:p>
          <a:p>
            <a:r>
              <a:rPr lang="en-US" altLang="zh-TW" sz="1000" i="0" u="none" strike="noStrike">
                <a:solidFill>
                  <a:srgbClr val="C00000"/>
                </a:solidFill>
                <a:effectLst/>
                <a:latin typeface="Arial" panose="020B0604020202020204" pitchFamily="34" charset="0"/>
                <a:hlinkClick r:id="rId2">
                  <a:extLst>
                    <a:ext uri="{A12FA001-AC4F-418D-AE19-62706E023703}">
                      <ahyp:hlinkClr xmlns:ahyp="http://schemas.microsoft.com/office/drawing/2018/hyperlinkcolor" val="tx"/>
                    </a:ext>
                  </a:extLst>
                </a:hlinkClick>
              </a:rPr>
              <a:t>Deepseek Janus Pro</a:t>
            </a:r>
            <a:endParaRPr lang="en-US" altLang="zh-TW" sz="1000">
              <a:solidFill>
                <a:srgbClr val="C00000"/>
              </a:solidFill>
            </a:endParaRPr>
          </a:p>
          <a:p>
            <a:r>
              <a:rPr lang="en-US" altLang="zh-TW" sz="800" b="0" i="0" u="none" strike="noStrike">
                <a:effectLst/>
                <a:latin typeface="Arial" panose="020B0604020202020204" pitchFamily="34" charset="0"/>
                <a:hlinkClick r:id="rId2"/>
              </a:rPr>
              <a:t>Deepseek Janus Pro 7B: NEW Opensource Multimodal Model</a:t>
            </a:r>
          </a:p>
          <a:p>
            <a:r>
              <a:rPr lang="en-US" altLang="zh-TW" sz="1000"/>
              <a:t>https://youtu.be/2WDGN0VmaOA</a:t>
            </a:r>
            <a:endParaRPr lang="zh-TW" altLang="en-US" sz="1000"/>
          </a:p>
        </p:txBody>
      </p:sp>
    </p:spTree>
    <p:extLst>
      <p:ext uri="{BB962C8B-B14F-4D97-AF65-F5344CB8AC3E}">
        <p14:creationId xmlns:p14="http://schemas.microsoft.com/office/powerpoint/2010/main" val="278860990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73312D-37E5-F903-8CFC-C6966BC9E2D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BF08A28-0D83-BEF6-EF39-F8189801A3A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3B91C076-CA2D-0C7D-ED3F-2B182B249117}"/>
              </a:ext>
            </a:extLst>
          </p:cNvPr>
          <p:cNvPicPr>
            <a:picLocks noChangeAspect="1"/>
          </p:cNvPicPr>
          <p:nvPr/>
        </p:nvPicPr>
        <p:blipFill>
          <a:blip r:embed="rId2"/>
          <a:stretch>
            <a:fillRect/>
          </a:stretch>
        </p:blipFill>
        <p:spPr>
          <a:xfrm>
            <a:off x="56071" y="17077"/>
            <a:ext cx="9031857" cy="6858000"/>
          </a:xfrm>
          <a:prstGeom prst="rect">
            <a:avLst/>
          </a:prstGeom>
        </p:spPr>
      </p:pic>
    </p:spTree>
    <p:extLst>
      <p:ext uri="{BB962C8B-B14F-4D97-AF65-F5344CB8AC3E}">
        <p14:creationId xmlns:p14="http://schemas.microsoft.com/office/powerpoint/2010/main" val="380156713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249F33-A330-31E9-4850-316A3EAC6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0416"/>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DAD2066-4E30-C252-22EB-3B9816E98C2E}"/>
              </a:ext>
            </a:extLst>
          </p:cNvPr>
          <p:cNvSpPr txBox="1"/>
          <p:nvPr/>
        </p:nvSpPr>
        <p:spPr>
          <a:xfrm>
            <a:off x="107504" y="20416"/>
            <a:ext cx="1728192" cy="6555641"/>
          </a:xfrm>
          <a:prstGeom prst="rect">
            <a:avLst/>
          </a:prstGeom>
          <a:noFill/>
        </p:spPr>
        <p:txBody>
          <a:bodyPr wrap="square">
            <a:spAutoFit/>
          </a:bodyPr>
          <a:lstStyle/>
          <a:p>
            <a:r>
              <a:rPr lang="zh-TW" altLang="en-US" sz="1200"/>
              <a:t>多模態模型在電腦視覺中的應用與使用案例</a:t>
            </a:r>
          </a:p>
          <a:p>
            <a:r>
              <a:rPr lang="zh-TW" altLang="en-US" sz="1200"/>
              <a:t>我們沒有提供這些模型擅長的不同用例的列表，而是旋轉了幾個 </a:t>
            </a:r>
            <a:r>
              <a:rPr lang="en-US" altLang="zh-TW" sz="1200"/>
              <a:t>GPU</a:t>
            </a:r>
            <a:r>
              <a:rPr lang="zh-TW" altLang="en-US" sz="1200"/>
              <a:t>，使用具有挑戰性的查詢（不再有貓😺和狗🐶示例）測試了三個頂級 </a:t>
            </a:r>
            <a:r>
              <a:rPr lang="en-US" altLang="zh-TW" sz="1200"/>
              <a:t>MLLM</a:t>
            </a:r>
            <a:r>
              <a:rPr lang="zh-TW" altLang="en-US" sz="1200"/>
              <a:t>。</a:t>
            </a:r>
          </a:p>
          <a:p>
            <a:endParaRPr lang="zh-TW" altLang="en-US" sz="1200"/>
          </a:p>
          <a:p>
            <a:r>
              <a:rPr lang="en-US" altLang="zh-TW" sz="1200" b="1"/>
              <a:t>GPT-4o </a:t>
            </a:r>
            <a:r>
              <a:rPr lang="zh-TW" altLang="en-US" sz="1200"/>
              <a:t>：</a:t>
            </a:r>
            <a:r>
              <a:rPr lang="en-US" altLang="zh-TW" sz="1200"/>
              <a:t>OpenAI </a:t>
            </a:r>
            <a:r>
              <a:rPr lang="zh-TW" altLang="en-US" sz="1200"/>
              <a:t>於 </a:t>
            </a:r>
            <a:r>
              <a:rPr lang="en-US" altLang="zh-TW" sz="1200"/>
              <a:t>2024</a:t>
            </a:r>
            <a:r>
              <a:rPr lang="zh-TW" altLang="en-US" sz="1200"/>
              <a:t>年</a:t>
            </a:r>
            <a:r>
              <a:rPr lang="en-US" altLang="zh-TW" sz="1200"/>
              <a:t>5 </a:t>
            </a:r>
            <a:r>
              <a:rPr lang="zh-TW" altLang="en-US" sz="1200"/>
              <a:t>月發布的最強大的多模態模型。</a:t>
            </a:r>
          </a:p>
          <a:p>
            <a:r>
              <a:rPr lang="en-US" altLang="zh-TW" sz="1200" b="1"/>
              <a:t>LLaVA 7b </a:t>
            </a:r>
            <a:r>
              <a:rPr lang="zh-TW" altLang="en-US" sz="1200"/>
              <a:t>：源自開源 </a:t>
            </a:r>
            <a:r>
              <a:rPr lang="en-US" altLang="zh-TW" sz="1200"/>
              <a:t>LlaMa </a:t>
            </a:r>
            <a:r>
              <a:rPr lang="zh-TW" altLang="en-US" sz="1200"/>
              <a:t>模型的多模態模型，整合了視覺編碼器和</a:t>
            </a:r>
            <a:r>
              <a:rPr lang="en-US" altLang="zh-TW" sz="1200"/>
              <a:t>Vicuna</a:t>
            </a:r>
            <a:r>
              <a:rPr lang="zh-TW" altLang="en-US" sz="1200"/>
              <a:t>，用於通用視覺和語言理解，有時可實現與 </a:t>
            </a:r>
            <a:r>
              <a:rPr lang="en-US" altLang="zh-TW" sz="1200"/>
              <a:t>GPT-4 </a:t>
            </a:r>
            <a:r>
              <a:rPr lang="zh-TW" altLang="en-US" sz="1200"/>
              <a:t>相當的令人印象深刻的性能。我們透過在 </a:t>
            </a:r>
            <a:r>
              <a:rPr lang="en-US" altLang="zh-TW" sz="1200"/>
              <a:t>Jarvislab </a:t>
            </a:r>
            <a:r>
              <a:rPr lang="zh-TW" altLang="en-US" sz="1200"/>
              <a:t>上啟動</a:t>
            </a:r>
            <a:r>
              <a:rPr lang="en-US" altLang="zh-TW" sz="1200"/>
              <a:t>Ollama</a:t>
            </a:r>
            <a:r>
              <a:rPr lang="zh-TW" altLang="en-US" sz="1200"/>
              <a:t>實例存取了該模型。</a:t>
            </a:r>
          </a:p>
          <a:p>
            <a:r>
              <a:rPr lang="en-US" altLang="zh-TW" sz="1200" b="1"/>
              <a:t>Apple Ferret 7b </a:t>
            </a:r>
            <a:r>
              <a:rPr lang="zh-TW" altLang="en-US" sz="1200"/>
              <a:t>：</a:t>
            </a:r>
            <a:r>
              <a:rPr lang="en-US" altLang="zh-TW" sz="1200"/>
              <a:t>Apple </a:t>
            </a:r>
            <a:r>
              <a:rPr lang="zh-TW" altLang="en-US" sz="1200"/>
              <a:t>開發的開源多模態大型語言模型 </a:t>
            </a:r>
            <a:r>
              <a:rPr lang="en-US" altLang="zh-TW" sz="1200"/>
              <a:t>(MLLM)</a:t>
            </a:r>
            <a:r>
              <a:rPr lang="zh-TW" altLang="en-US" sz="1200"/>
              <a:t>。它透過使用參照和基礎來實現空間理解，使模型能夠識別和描述圖像中的任何形狀，提供精確的理解，特別是對較小的圖像區域。為了存取該模型，我們也在 </a:t>
            </a:r>
            <a:r>
              <a:rPr lang="en-US" altLang="zh-TW" sz="1200"/>
              <a:t>JarvisLab </a:t>
            </a:r>
            <a:r>
              <a:rPr lang="zh-TW" altLang="en-US" sz="1200"/>
              <a:t>上啟動了</a:t>
            </a:r>
            <a:r>
              <a:rPr lang="en-US" altLang="zh-TW" sz="1200"/>
              <a:t>Ferret</a:t>
            </a:r>
            <a:r>
              <a:rPr lang="zh-TW" altLang="en-US" sz="1200"/>
              <a:t>實例。</a:t>
            </a:r>
          </a:p>
        </p:txBody>
      </p:sp>
    </p:spTree>
    <p:extLst>
      <p:ext uri="{BB962C8B-B14F-4D97-AF65-F5344CB8AC3E}">
        <p14:creationId xmlns:p14="http://schemas.microsoft.com/office/powerpoint/2010/main" val="409172866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5F575-861F-D354-CABE-CE2FDC65162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DC72516-8B63-CF99-E839-5FADF9F45061}"/>
              </a:ext>
            </a:extLst>
          </p:cNvPr>
          <p:cNvSpPr>
            <a:spLocks noGrp="1"/>
          </p:cNvSpPr>
          <p:nvPr>
            <p:ph type="title"/>
          </p:nvPr>
        </p:nvSpPr>
        <p:spPr>
          <a:xfrm>
            <a:off x="144525" y="116632"/>
            <a:ext cx="8854950" cy="493744"/>
          </a:xfrm>
        </p:spPr>
        <p:txBody>
          <a:bodyPr/>
          <a:lstStyle/>
          <a:p>
            <a:r>
              <a:rPr lang="en-US" altLang="zh-TW" sz="2800"/>
              <a:t>CLIP</a:t>
            </a:r>
            <a:endParaRPr lang="zh-TW" altLang="en-US" sz="2800"/>
          </a:p>
        </p:txBody>
      </p:sp>
      <p:sp>
        <p:nvSpPr>
          <p:cNvPr id="3" name="內容版面配置區 2">
            <a:extLst>
              <a:ext uri="{FF2B5EF4-FFF2-40B4-BE49-F238E27FC236}">
                <a16:creationId xmlns:a16="http://schemas.microsoft.com/office/drawing/2014/main" id="{2B11A368-25FB-1395-C0CD-B7EEEFFCFECD}"/>
              </a:ext>
            </a:extLst>
          </p:cNvPr>
          <p:cNvSpPr>
            <a:spLocks noGrp="1"/>
          </p:cNvSpPr>
          <p:nvPr>
            <p:ph idx="1"/>
          </p:nvPr>
        </p:nvSpPr>
        <p:spPr>
          <a:xfrm>
            <a:off x="135052" y="728774"/>
            <a:ext cx="8854950" cy="5400452"/>
          </a:xfrm>
        </p:spPr>
        <p:txBody>
          <a:bodyPr/>
          <a:lstStyle/>
          <a:p>
            <a:r>
              <a:rPr lang="zh-TW" altLang="en-US" sz="1400">
                <a:effectLst/>
              </a:rPr>
              <a:t>對比語言</a:t>
            </a:r>
            <a:r>
              <a:rPr lang="en-US" altLang="zh-TW" sz="1400">
                <a:effectLst/>
              </a:rPr>
              <a:t>-</a:t>
            </a:r>
            <a:r>
              <a:rPr lang="zh-TW" altLang="en-US" sz="1400">
                <a:effectLst/>
              </a:rPr>
              <a:t>影像預訓練 </a:t>
            </a:r>
            <a:r>
              <a:rPr lang="en-US" altLang="zh-TW" sz="1400">
                <a:effectLst/>
              </a:rPr>
              <a:t>(CLIP)</a:t>
            </a:r>
            <a:r>
              <a:rPr lang="zh-TW" altLang="en-US" sz="1400">
                <a:effectLst/>
              </a:rPr>
              <a:t>是 </a:t>
            </a:r>
            <a:r>
              <a:rPr lang="en-US" altLang="zh-TW" sz="1400">
                <a:effectLst/>
              </a:rPr>
              <a:t>OpenAI </a:t>
            </a:r>
            <a:r>
              <a:rPr lang="zh-TW" altLang="en-US" sz="1400">
                <a:effectLst/>
              </a:rPr>
              <a:t>提出的多模態視覺語言模型，用於執行影像分類任務。它將文字資料集中的描述與相應的圖像配對，以產生相關的圖像標籤。</a:t>
            </a:r>
            <a:r>
              <a:rPr lang="en-US" altLang="zh-TW" sz="1400">
                <a:effectLst/>
              </a:rPr>
              <a:t>CLIP </a:t>
            </a:r>
            <a:r>
              <a:rPr lang="zh-TW" altLang="en-US" sz="1400">
                <a:effectLst/>
              </a:rPr>
              <a:t>可以幫助使用者執行多項任務，例如用於創建訓練資料的圖像註釋、用於基於 </a:t>
            </a:r>
            <a:r>
              <a:rPr lang="en-US" altLang="zh-TW" sz="1400">
                <a:effectLst/>
              </a:rPr>
              <a:t>AI </a:t>
            </a:r>
            <a:r>
              <a:rPr lang="zh-TW" altLang="en-US" sz="1400">
                <a:effectLst/>
              </a:rPr>
              <a:t>的搜尋系統的圖像檢索以及根據圖像提示生成文字描述。</a:t>
            </a:r>
          </a:p>
          <a:p>
            <a:endParaRPr lang="zh-TW" altLang="en-US" sz="1400">
              <a:effectLst/>
            </a:endParaRPr>
          </a:p>
        </p:txBody>
      </p:sp>
      <p:sp>
        <p:nvSpPr>
          <p:cNvPr id="11" name="文字方塊 10">
            <a:extLst>
              <a:ext uri="{FF2B5EF4-FFF2-40B4-BE49-F238E27FC236}">
                <a16:creationId xmlns:a16="http://schemas.microsoft.com/office/drawing/2014/main" id="{49DADA56-F6D1-D4E2-AA5F-6906DD6F27B7}"/>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pic>
        <p:nvPicPr>
          <p:cNvPr id="1026" name="Picture 2" descr="部落格圖片_13199">
            <a:extLst>
              <a:ext uri="{FF2B5EF4-FFF2-40B4-BE49-F238E27FC236}">
                <a16:creationId xmlns:a16="http://schemas.microsoft.com/office/drawing/2014/main" id="{C00DC46E-79FF-8F84-7722-203460F81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2413"/>
            <a:ext cx="9144000" cy="381317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A5AA6EE-003A-5FC4-2FA1-D3D5053278D6}"/>
              </a:ext>
            </a:extLst>
          </p:cNvPr>
          <p:cNvSpPr txBox="1"/>
          <p:nvPr/>
        </p:nvSpPr>
        <p:spPr>
          <a:xfrm>
            <a:off x="323528" y="5445224"/>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對比框架： </a:t>
            </a:r>
            <a:r>
              <a:rPr lang="en-US" altLang="zh-TW" sz="1200">
                <a:latin typeface="+mj-ea"/>
                <a:ea typeface="+mj-ea"/>
              </a:rPr>
              <a:t>CLIP </a:t>
            </a:r>
            <a:r>
              <a:rPr lang="zh-TW" altLang="en-US" sz="1200">
                <a:latin typeface="+mj-ea"/>
                <a:ea typeface="+mj-ea"/>
              </a:rPr>
              <a:t>使用對比損失函數來最佳化其學習目標。該方法透過將相關文字描述與相關圖像關聯起來來最小化距離函數，以幫助模型理解哪些文字最能描述圖像的內容。</a:t>
            </a:r>
          </a:p>
          <a:p>
            <a:pPr marL="171450" indent="-171450">
              <a:buFont typeface="Arial" panose="020B0604020202020204" pitchFamily="34" charset="0"/>
              <a:buChar char="•"/>
            </a:pPr>
            <a:r>
              <a:rPr lang="zh-TW" altLang="en-US" sz="1200">
                <a:latin typeface="+mj-ea"/>
                <a:ea typeface="+mj-ea"/>
              </a:rPr>
              <a:t>文字和圖像編碼器：該架構使用基於變壓器的文字編碼器和視覺變壓器（</a:t>
            </a:r>
            <a:r>
              <a:rPr lang="en-US" altLang="zh-TW" sz="1200">
                <a:latin typeface="+mj-ea"/>
                <a:ea typeface="+mj-ea"/>
              </a:rPr>
              <a:t>ViT</a:t>
            </a:r>
            <a:r>
              <a:rPr lang="zh-TW" altLang="en-US" sz="1200">
                <a:latin typeface="+mj-ea"/>
                <a:ea typeface="+mj-ea"/>
              </a:rPr>
              <a:t>）作為圖像編碼器。</a:t>
            </a:r>
          </a:p>
          <a:p>
            <a:pPr marL="171450" indent="-171450">
              <a:buFont typeface="Arial" panose="020B0604020202020204" pitchFamily="34" charset="0"/>
              <a:buChar char="•"/>
            </a:pPr>
            <a:r>
              <a:rPr lang="zh-TW" altLang="en-US" sz="1200">
                <a:latin typeface="+mj-ea"/>
                <a:ea typeface="+mj-ea"/>
              </a:rPr>
              <a:t>零樣本能力：一旦 </a:t>
            </a:r>
            <a:r>
              <a:rPr lang="en-US" altLang="zh-TW" sz="1200">
                <a:latin typeface="+mj-ea"/>
                <a:ea typeface="+mj-ea"/>
              </a:rPr>
              <a:t>CLIP </a:t>
            </a:r>
            <a:r>
              <a:rPr lang="zh-TW" altLang="en-US" sz="1200">
                <a:latin typeface="+mj-ea"/>
                <a:ea typeface="+mj-ea"/>
              </a:rPr>
              <a:t>學會將文字與圖像關聯起來，它就可以快速推廣到新資料並為新的未見過的圖像生成相關標題，而無需針對特定任務進行微調。</a:t>
            </a:r>
          </a:p>
        </p:txBody>
      </p:sp>
    </p:spTree>
    <p:extLst>
      <p:ext uri="{BB962C8B-B14F-4D97-AF65-F5344CB8AC3E}">
        <p14:creationId xmlns:p14="http://schemas.microsoft.com/office/powerpoint/2010/main" val="6256438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CD293-F30E-E24A-FC40-B33E8A6855F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B47F6CF-3918-1727-87AF-4466FA0923F8}"/>
              </a:ext>
            </a:extLst>
          </p:cNvPr>
          <p:cNvSpPr>
            <a:spLocks noGrp="1"/>
          </p:cNvSpPr>
          <p:nvPr>
            <p:ph type="title"/>
          </p:nvPr>
        </p:nvSpPr>
        <p:spPr>
          <a:xfrm>
            <a:off x="144525" y="116632"/>
            <a:ext cx="8854950" cy="493744"/>
          </a:xfrm>
        </p:spPr>
        <p:txBody>
          <a:bodyPr/>
          <a:lstStyle/>
          <a:p>
            <a:r>
              <a:rPr lang="en-US" altLang="zh-TW" sz="2800"/>
              <a:t>DALL-E</a:t>
            </a:r>
            <a:endParaRPr lang="zh-TW" altLang="en-US" sz="2800"/>
          </a:p>
        </p:txBody>
      </p:sp>
      <p:sp>
        <p:nvSpPr>
          <p:cNvPr id="3" name="內容版面配置區 2">
            <a:extLst>
              <a:ext uri="{FF2B5EF4-FFF2-40B4-BE49-F238E27FC236}">
                <a16:creationId xmlns:a16="http://schemas.microsoft.com/office/drawing/2014/main" id="{1DE59793-D37A-2DF0-7B39-3BE04B79FD42}"/>
              </a:ext>
            </a:extLst>
          </p:cNvPr>
          <p:cNvSpPr>
            <a:spLocks noGrp="1"/>
          </p:cNvSpPr>
          <p:nvPr>
            <p:ph idx="1"/>
          </p:nvPr>
        </p:nvSpPr>
        <p:spPr>
          <a:xfrm>
            <a:off x="135052" y="728774"/>
            <a:ext cx="8854950" cy="5400452"/>
          </a:xfrm>
        </p:spPr>
        <p:txBody>
          <a:bodyPr/>
          <a:lstStyle/>
          <a:p>
            <a:r>
              <a:rPr lang="en-US" altLang="zh-TW" sz="1400">
                <a:effectLst/>
              </a:rPr>
              <a:t>DALL-E</a:t>
            </a:r>
            <a:r>
              <a:rPr lang="zh-TW" altLang="en-US" sz="1400">
                <a:effectLst/>
              </a:rPr>
              <a:t>是 </a:t>
            </a:r>
            <a:r>
              <a:rPr lang="en-US" altLang="zh-TW" sz="1400">
                <a:effectLst/>
              </a:rPr>
              <a:t>Open AI </a:t>
            </a:r>
            <a:r>
              <a:rPr lang="zh-TW" altLang="en-US" sz="1400">
                <a:effectLst/>
              </a:rPr>
              <a:t>的一個生成模型，它使用類似於</a:t>
            </a:r>
            <a:r>
              <a:rPr lang="en-US" altLang="zh-TW" sz="1400">
                <a:effectLst/>
              </a:rPr>
              <a:t>GPT-3 </a:t>
            </a:r>
            <a:r>
              <a:rPr lang="zh-TW" altLang="en-US" sz="1400">
                <a:effectLst/>
              </a:rPr>
              <a:t>的框架根據文字提示建立圖像。它可以將不相關的概念結合起來，產生涉及物體、動物和文字的獨特圖像。</a:t>
            </a:r>
            <a:r>
              <a:rPr lang="en-US" altLang="zh-TW" sz="1400">
                <a:effectLst/>
              </a:rPr>
              <a:t>DALL-E </a:t>
            </a:r>
            <a:r>
              <a:rPr lang="zh-TW" altLang="en-US" sz="1400">
                <a:effectLst/>
              </a:rPr>
              <a:t>可以幫助產生抽象影像並轉換現有影像。此功能可讓企業將新產品概念形象化，並幫助學生理解複雜的視覺概念。</a:t>
            </a:r>
          </a:p>
        </p:txBody>
      </p:sp>
      <p:sp>
        <p:nvSpPr>
          <p:cNvPr id="11" name="文字方塊 10">
            <a:extLst>
              <a:ext uri="{FF2B5EF4-FFF2-40B4-BE49-F238E27FC236}">
                <a16:creationId xmlns:a16="http://schemas.microsoft.com/office/drawing/2014/main" id="{18F633C9-3619-BE97-68A6-5CED1891410B}"/>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pic>
        <p:nvPicPr>
          <p:cNvPr id="4" name="圖片 3">
            <a:extLst>
              <a:ext uri="{FF2B5EF4-FFF2-40B4-BE49-F238E27FC236}">
                <a16:creationId xmlns:a16="http://schemas.microsoft.com/office/drawing/2014/main" id="{28465C15-DA7A-F71A-763C-3B93C432E4F1}"/>
              </a:ext>
            </a:extLst>
          </p:cNvPr>
          <p:cNvPicPr>
            <a:picLocks noChangeAspect="1"/>
          </p:cNvPicPr>
          <p:nvPr/>
        </p:nvPicPr>
        <p:blipFill>
          <a:blip r:embed="rId2"/>
          <a:stretch>
            <a:fillRect/>
          </a:stretch>
        </p:blipFill>
        <p:spPr>
          <a:xfrm>
            <a:off x="0" y="1439162"/>
            <a:ext cx="9144000" cy="3979676"/>
          </a:xfrm>
          <a:prstGeom prst="rect">
            <a:avLst/>
          </a:prstGeom>
        </p:spPr>
      </p:pic>
      <p:sp>
        <p:nvSpPr>
          <p:cNvPr id="6" name="文字方塊 5">
            <a:extLst>
              <a:ext uri="{FF2B5EF4-FFF2-40B4-BE49-F238E27FC236}">
                <a16:creationId xmlns:a16="http://schemas.microsoft.com/office/drawing/2014/main" id="{7D788B44-C325-0C5F-BE73-AF9A4674DEE5}"/>
              </a:ext>
            </a:extLst>
          </p:cNvPr>
          <p:cNvSpPr txBox="1"/>
          <p:nvPr/>
        </p:nvSpPr>
        <p:spPr>
          <a:xfrm>
            <a:off x="323528" y="5445224"/>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基於 </a:t>
            </a:r>
            <a:r>
              <a:rPr lang="en-US" altLang="zh-TW" sz="1200">
                <a:latin typeface="+mj-ea"/>
                <a:ea typeface="+mj-ea"/>
              </a:rPr>
              <a:t>CLIP </a:t>
            </a:r>
            <a:r>
              <a:rPr lang="zh-TW" altLang="en-US" sz="1200">
                <a:latin typeface="+mj-ea"/>
                <a:ea typeface="+mj-ea"/>
              </a:rPr>
              <a:t>的架構：</a:t>
            </a:r>
            <a:r>
              <a:rPr lang="en-US" altLang="zh-TW" sz="1200">
                <a:latin typeface="+mj-ea"/>
                <a:ea typeface="+mj-ea"/>
              </a:rPr>
              <a:t>DALL-E </a:t>
            </a:r>
            <a:r>
              <a:rPr lang="zh-TW" altLang="en-US" sz="1200">
                <a:latin typeface="+mj-ea"/>
                <a:ea typeface="+mj-ea"/>
              </a:rPr>
              <a:t>使用</a:t>
            </a:r>
            <a:r>
              <a:rPr lang="en-US" altLang="zh-TW" sz="1200">
                <a:latin typeface="+mj-ea"/>
                <a:ea typeface="+mj-ea"/>
              </a:rPr>
              <a:t>CLIP </a:t>
            </a:r>
            <a:r>
              <a:rPr lang="zh-TW" altLang="en-US" sz="1200">
                <a:latin typeface="+mj-ea"/>
                <a:ea typeface="+mj-ea"/>
              </a:rPr>
              <a:t>模型作為將文字描述與視覺語意相關聯的先驗。此方法可協助 </a:t>
            </a:r>
            <a:r>
              <a:rPr lang="en-US" altLang="zh-TW" sz="1200">
                <a:latin typeface="+mj-ea"/>
                <a:ea typeface="+mj-ea"/>
              </a:rPr>
              <a:t>DALL-E </a:t>
            </a:r>
            <a:r>
              <a:rPr lang="zh-TW" altLang="en-US" sz="1200">
                <a:latin typeface="+mj-ea"/>
                <a:ea typeface="+mj-ea"/>
              </a:rPr>
              <a:t>將文字提示編碼為潛在空間中的相關視覺表示。</a:t>
            </a:r>
          </a:p>
          <a:p>
            <a:pPr marL="171450" indent="-171450">
              <a:buFont typeface="Arial" panose="020B0604020202020204" pitchFamily="34" charset="0"/>
              <a:buChar char="•"/>
            </a:pPr>
            <a:r>
              <a:rPr lang="zh-TW" altLang="en-US" sz="1200">
                <a:latin typeface="+mj-ea"/>
                <a:ea typeface="+mj-ea"/>
              </a:rPr>
              <a:t>擴散解碼器： </a:t>
            </a:r>
            <a:r>
              <a:rPr lang="en-US" altLang="zh-TW" sz="1200">
                <a:latin typeface="+mj-ea"/>
                <a:ea typeface="+mj-ea"/>
              </a:rPr>
              <a:t>DALL-E </a:t>
            </a:r>
            <a:r>
              <a:rPr lang="zh-TW" altLang="en-US" sz="1200">
                <a:latin typeface="+mj-ea"/>
                <a:ea typeface="+mj-ea"/>
              </a:rPr>
              <a:t>中的解碼器模組使用擴散機制產生以文字描述為條件的圖像。</a:t>
            </a:r>
          </a:p>
          <a:p>
            <a:pPr marL="171450" indent="-171450">
              <a:buFont typeface="Arial" panose="020B0604020202020204" pitchFamily="34" charset="0"/>
              <a:buChar char="•"/>
            </a:pPr>
            <a:r>
              <a:rPr lang="zh-TW" altLang="en-US" sz="1200">
                <a:latin typeface="+mj-ea"/>
                <a:ea typeface="+mj-ea"/>
              </a:rPr>
              <a:t>更大的上下文視窗： </a:t>
            </a:r>
            <a:r>
              <a:rPr lang="en-US" altLang="zh-TW" sz="1200">
                <a:latin typeface="+mj-ea"/>
                <a:ea typeface="+mj-ea"/>
              </a:rPr>
              <a:t>DALL-E </a:t>
            </a:r>
            <a:r>
              <a:rPr lang="zh-TW" altLang="en-US" sz="1200">
                <a:latin typeface="+mj-ea"/>
                <a:ea typeface="+mj-ea"/>
              </a:rPr>
              <a:t>是一個 </a:t>
            </a:r>
            <a:r>
              <a:rPr lang="en-US" altLang="zh-TW" sz="1200">
                <a:latin typeface="+mj-ea"/>
                <a:ea typeface="+mj-ea"/>
              </a:rPr>
              <a:t>120 </a:t>
            </a:r>
            <a:r>
              <a:rPr lang="zh-TW" altLang="en-US" sz="1200">
                <a:latin typeface="+mj-ea"/>
                <a:ea typeface="+mj-ea"/>
              </a:rPr>
              <a:t>億個參數的模型，可以處理包含多達 </a:t>
            </a:r>
            <a:r>
              <a:rPr lang="en-US" altLang="zh-TW" sz="1200">
                <a:latin typeface="+mj-ea"/>
                <a:ea typeface="+mj-ea"/>
              </a:rPr>
              <a:t>1280 </a:t>
            </a:r>
            <a:r>
              <a:rPr lang="zh-TW" altLang="en-US" sz="1200">
                <a:latin typeface="+mj-ea"/>
                <a:ea typeface="+mj-ea"/>
              </a:rPr>
              <a:t>個標記的文字和圖像資料流。此功能允許模型從頭開始生成圖像並處理現有圖像。</a:t>
            </a:r>
          </a:p>
        </p:txBody>
      </p:sp>
    </p:spTree>
    <p:extLst>
      <p:ext uri="{BB962C8B-B14F-4D97-AF65-F5344CB8AC3E}">
        <p14:creationId xmlns:p14="http://schemas.microsoft.com/office/powerpoint/2010/main" val="6714028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366D-D8B0-AB19-4A28-8CC21260C3F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A26DA67-2501-CCA9-41C5-1D056280690E}"/>
              </a:ext>
            </a:extLst>
          </p:cNvPr>
          <p:cNvSpPr>
            <a:spLocks noGrp="1"/>
          </p:cNvSpPr>
          <p:nvPr>
            <p:ph type="title"/>
          </p:nvPr>
        </p:nvSpPr>
        <p:spPr>
          <a:xfrm>
            <a:off x="144525" y="116632"/>
            <a:ext cx="8854950" cy="493744"/>
          </a:xfrm>
        </p:spPr>
        <p:txBody>
          <a:bodyPr/>
          <a:lstStyle/>
          <a:p>
            <a:r>
              <a:rPr lang="en-US" altLang="zh-TW" sz="2800"/>
              <a:t>LLaVA</a:t>
            </a:r>
            <a:endParaRPr lang="zh-TW" altLang="en-US" sz="2800"/>
          </a:p>
        </p:txBody>
      </p:sp>
      <p:sp>
        <p:nvSpPr>
          <p:cNvPr id="3" name="內容版面配置區 2">
            <a:extLst>
              <a:ext uri="{FF2B5EF4-FFF2-40B4-BE49-F238E27FC236}">
                <a16:creationId xmlns:a16="http://schemas.microsoft.com/office/drawing/2014/main" id="{CB2EE4F4-F9E2-4715-D1CB-389BBECA6E31}"/>
              </a:ext>
            </a:extLst>
          </p:cNvPr>
          <p:cNvSpPr>
            <a:spLocks noGrp="1"/>
          </p:cNvSpPr>
          <p:nvPr>
            <p:ph idx="1"/>
          </p:nvPr>
        </p:nvSpPr>
        <p:spPr>
          <a:xfrm>
            <a:off x="135052" y="728774"/>
            <a:ext cx="8854950" cy="5400452"/>
          </a:xfrm>
        </p:spPr>
        <p:txBody>
          <a:bodyPr/>
          <a:lstStyle/>
          <a:p>
            <a:r>
              <a:rPr lang="zh-TW" altLang="en-US" sz="1400">
                <a:effectLst/>
              </a:rPr>
              <a:t>大型語言和視覺助手 </a:t>
            </a:r>
            <a:r>
              <a:rPr lang="en-US" altLang="zh-TW" sz="1400">
                <a:effectLst/>
              </a:rPr>
              <a:t>(LLaVA)</a:t>
            </a:r>
            <a:r>
              <a:rPr lang="zh-TW" altLang="en-US" sz="1400">
                <a:effectLst/>
              </a:rPr>
              <a:t>是一個開源大型多模式模型，它結合了</a:t>
            </a:r>
            <a:r>
              <a:rPr lang="en-US" altLang="zh-TW" sz="1400">
                <a:effectLst/>
              </a:rPr>
              <a:t>Vicuna</a:t>
            </a:r>
            <a:r>
              <a:rPr lang="zh-TW" altLang="en-US" sz="1400">
                <a:effectLst/>
              </a:rPr>
              <a:t>和 </a:t>
            </a:r>
            <a:r>
              <a:rPr lang="en-US" altLang="zh-TW" sz="1400">
                <a:effectLst/>
              </a:rPr>
              <a:t>CLIP </a:t>
            </a:r>
            <a:r>
              <a:rPr lang="zh-TW" altLang="en-US" sz="1400">
                <a:effectLst/>
              </a:rPr>
              <a:t>來回答包含圖像和文字的查詢。該模型在聊天相關任務中取得了 </a:t>
            </a:r>
            <a:r>
              <a:rPr lang="en-US" altLang="zh-TW" sz="1400">
                <a:effectLst/>
              </a:rPr>
              <a:t>SOTA </a:t>
            </a:r>
            <a:r>
              <a:rPr lang="zh-TW" altLang="en-US" sz="1400">
                <a:effectLst/>
              </a:rPr>
              <a:t>效能，在</a:t>
            </a:r>
            <a:r>
              <a:rPr lang="en-US" altLang="zh-TW" sz="1400">
                <a:effectLst/>
              </a:rPr>
              <a:t>Science QA</a:t>
            </a:r>
            <a:r>
              <a:rPr lang="zh-TW" altLang="en-US" sz="1400">
                <a:effectLst/>
              </a:rPr>
              <a:t>資料集上的準確率為 </a:t>
            </a:r>
            <a:r>
              <a:rPr lang="en-US" altLang="zh-TW" sz="1400">
                <a:effectLst/>
              </a:rPr>
              <a:t>92.53% </a:t>
            </a:r>
            <a:r>
              <a:rPr lang="zh-TW" altLang="en-US" sz="1400">
                <a:effectLst/>
              </a:rPr>
              <a:t>。</a:t>
            </a:r>
            <a:endParaRPr lang="en-US" altLang="zh-TW" sz="1400">
              <a:effectLst/>
            </a:endParaRPr>
          </a:p>
          <a:p>
            <a:endParaRPr lang="en-US" altLang="zh-TW" sz="1400">
              <a:effectLst/>
            </a:endParaRPr>
          </a:p>
          <a:p>
            <a:r>
              <a:rPr lang="en-US" altLang="zh-TW" sz="1400">
                <a:effectLst/>
              </a:rPr>
              <a:t>LLaVA </a:t>
            </a:r>
            <a:r>
              <a:rPr lang="zh-TW" altLang="en-US" sz="1400">
                <a:effectLst/>
              </a:rPr>
              <a:t>視覺助手，可以幫助用戶為多個領域創建高級聊天機器人。例如，</a:t>
            </a:r>
            <a:r>
              <a:rPr lang="en-US" altLang="zh-TW" sz="1400">
                <a:effectLst/>
              </a:rPr>
              <a:t>LLaVA </a:t>
            </a:r>
            <a:r>
              <a:rPr lang="zh-TW" altLang="en-US" sz="1400">
                <a:effectLst/>
              </a:rPr>
              <a:t>可以協助為電子商務網站建立聊天機器人，使用者可以提供商品的圖片並要求機器人在網站上搜尋類似的商品。</a:t>
            </a:r>
          </a:p>
          <a:p>
            <a:endParaRPr lang="zh-TW" altLang="en-US" sz="1400">
              <a:effectLst/>
            </a:endParaRPr>
          </a:p>
          <a:p>
            <a:endParaRPr lang="zh-TW" altLang="en-US" sz="1400">
              <a:effectLst/>
            </a:endParaRPr>
          </a:p>
        </p:txBody>
      </p:sp>
      <p:sp>
        <p:nvSpPr>
          <p:cNvPr id="11" name="文字方塊 10">
            <a:extLst>
              <a:ext uri="{FF2B5EF4-FFF2-40B4-BE49-F238E27FC236}">
                <a16:creationId xmlns:a16="http://schemas.microsoft.com/office/drawing/2014/main" id="{B03B6231-2254-88C5-4FE3-916D3949DE5F}"/>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3F5F7B69-FA9D-B2B7-5637-21FA69F1FDD7}"/>
              </a:ext>
            </a:extLst>
          </p:cNvPr>
          <p:cNvSpPr txBox="1"/>
          <p:nvPr/>
        </p:nvSpPr>
        <p:spPr>
          <a:xfrm>
            <a:off x="323528" y="5445224"/>
            <a:ext cx="8496944" cy="1015663"/>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多模態指令追蹤資料：該模型使用從</a:t>
            </a:r>
            <a:r>
              <a:rPr lang="en-US" altLang="zh-TW" sz="1200">
                <a:latin typeface="+mj-ea"/>
                <a:ea typeface="+mj-ea"/>
              </a:rPr>
              <a:t>ChatGPT / GPT -4</a:t>
            </a:r>
            <a:r>
              <a:rPr lang="zh-TW" altLang="en-US" sz="1200">
                <a:latin typeface="+mj-ea"/>
                <a:ea typeface="+mj-ea"/>
              </a:rPr>
              <a:t>產生的指令追蹤文字資料來訓練 </a:t>
            </a:r>
            <a:r>
              <a:rPr lang="en-US" altLang="zh-TW" sz="1200">
                <a:latin typeface="+mj-ea"/>
                <a:ea typeface="+mj-ea"/>
              </a:rPr>
              <a:t>LLaVA</a:t>
            </a:r>
            <a:r>
              <a:rPr lang="zh-TW" altLang="en-US" sz="1200">
                <a:latin typeface="+mj-ea"/>
                <a:ea typeface="+mj-ea"/>
              </a:rPr>
              <a:t>。數據包含有關視覺內容的問題以及以對話、描述和複雜推理形式的回應。</a:t>
            </a:r>
          </a:p>
          <a:p>
            <a:pPr marL="171450" indent="-171450">
              <a:buFont typeface="Arial" panose="020B0604020202020204" pitchFamily="34" charset="0"/>
              <a:buChar char="•"/>
            </a:pPr>
            <a:r>
              <a:rPr lang="zh-TW" altLang="en-US" sz="1200">
                <a:latin typeface="+mj-ea"/>
                <a:ea typeface="+mj-ea"/>
              </a:rPr>
              <a:t>語言解碼器： </a:t>
            </a:r>
            <a:r>
              <a:rPr lang="en-US" altLang="zh-TW" sz="1200">
                <a:latin typeface="+mj-ea"/>
                <a:ea typeface="+mj-ea"/>
              </a:rPr>
              <a:t>LLaVA </a:t>
            </a:r>
            <a:r>
              <a:rPr lang="zh-TW" altLang="en-US" sz="1200">
                <a:latin typeface="+mj-ea"/>
                <a:ea typeface="+mj-ea"/>
              </a:rPr>
              <a:t>將 </a:t>
            </a:r>
            <a:r>
              <a:rPr lang="en-US" altLang="zh-TW" sz="1200">
                <a:latin typeface="+mj-ea"/>
                <a:ea typeface="+mj-ea"/>
              </a:rPr>
              <a:t>Vicuna </a:t>
            </a:r>
            <a:r>
              <a:rPr lang="zh-TW" altLang="en-US" sz="1200">
                <a:latin typeface="+mj-ea"/>
                <a:ea typeface="+mj-ea"/>
              </a:rPr>
              <a:t>作為語言解碼器與 </a:t>
            </a:r>
            <a:r>
              <a:rPr lang="en-US" altLang="zh-TW" sz="1200">
                <a:latin typeface="+mj-ea"/>
                <a:ea typeface="+mj-ea"/>
              </a:rPr>
              <a:t>CLIP </a:t>
            </a:r>
            <a:r>
              <a:rPr lang="zh-TW" altLang="en-US" sz="1200">
                <a:latin typeface="+mj-ea"/>
                <a:ea typeface="+mj-ea"/>
              </a:rPr>
              <a:t>連接起來，以便在指令追蹤資料集上進行模型微調。</a:t>
            </a:r>
          </a:p>
          <a:p>
            <a:pPr marL="171450" indent="-171450">
              <a:buFont typeface="Arial" panose="020B0604020202020204" pitchFamily="34" charset="0"/>
              <a:buChar char="•"/>
            </a:pPr>
            <a:r>
              <a:rPr lang="zh-TW" altLang="en-US" sz="1200">
                <a:latin typeface="+mj-ea"/>
                <a:ea typeface="+mj-ea"/>
              </a:rPr>
              <a:t>可訓練投影矩陣：此模型實現了可訓練投影矩陣，將視覺表示映射到語言嵌入空間。</a:t>
            </a:r>
          </a:p>
        </p:txBody>
      </p:sp>
      <p:pic>
        <p:nvPicPr>
          <p:cNvPr id="4" name="圖片 3">
            <a:extLst>
              <a:ext uri="{FF2B5EF4-FFF2-40B4-BE49-F238E27FC236}">
                <a16:creationId xmlns:a16="http://schemas.microsoft.com/office/drawing/2014/main" id="{D764B7A6-9359-002A-0AAE-3DF2A6000C31}"/>
              </a:ext>
            </a:extLst>
          </p:cNvPr>
          <p:cNvPicPr>
            <a:picLocks noChangeAspect="1"/>
          </p:cNvPicPr>
          <p:nvPr/>
        </p:nvPicPr>
        <p:blipFill>
          <a:blip r:embed="rId2"/>
          <a:stretch>
            <a:fillRect/>
          </a:stretch>
        </p:blipFill>
        <p:spPr>
          <a:xfrm>
            <a:off x="467544" y="2204864"/>
            <a:ext cx="8039100" cy="2762250"/>
          </a:xfrm>
          <a:prstGeom prst="rect">
            <a:avLst/>
          </a:prstGeom>
        </p:spPr>
      </p:pic>
    </p:spTree>
    <p:extLst>
      <p:ext uri="{BB962C8B-B14F-4D97-AF65-F5344CB8AC3E}">
        <p14:creationId xmlns:p14="http://schemas.microsoft.com/office/powerpoint/2010/main" val="120273328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1CBA2-FEB5-848D-82DB-F254C4FED55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4D8483A-B733-91A8-8B7B-4D76B45829A9}"/>
              </a:ext>
            </a:extLst>
          </p:cNvPr>
          <p:cNvSpPr>
            <a:spLocks noGrp="1"/>
          </p:cNvSpPr>
          <p:nvPr>
            <p:ph type="title"/>
          </p:nvPr>
        </p:nvSpPr>
        <p:spPr>
          <a:xfrm>
            <a:off x="144525" y="116632"/>
            <a:ext cx="8854950" cy="493744"/>
          </a:xfrm>
        </p:spPr>
        <p:txBody>
          <a:bodyPr/>
          <a:lstStyle/>
          <a:p>
            <a:r>
              <a:rPr lang="en-US" altLang="zh-TW" sz="2800"/>
              <a:t>ImageBind</a:t>
            </a:r>
            <a:endParaRPr lang="zh-TW" altLang="en-US" sz="2800"/>
          </a:p>
        </p:txBody>
      </p:sp>
      <p:sp>
        <p:nvSpPr>
          <p:cNvPr id="3" name="內容版面配置區 2">
            <a:extLst>
              <a:ext uri="{FF2B5EF4-FFF2-40B4-BE49-F238E27FC236}">
                <a16:creationId xmlns:a16="http://schemas.microsoft.com/office/drawing/2014/main" id="{7AA62A4D-8B1E-BBB8-EAAA-5589939BF99C}"/>
              </a:ext>
            </a:extLst>
          </p:cNvPr>
          <p:cNvSpPr>
            <a:spLocks noGrp="1"/>
          </p:cNvSpPr>
          <p:nvPr>
            <p:ph idx="1"/>
          </p:nvPr>
        </p:nvSpPr>
        <p:spPr>
          <a:xfrm>
            <a:off x="135052" y="728774"/>
            <a:ext cx="8854950" cy="5400452"/>
          </a:xfrm>
        </p:spPr>
        <p:txBody>
          <a:bodyPr/>
          <a:lstStyle/>
          <a:p>
            <a:r>
              <a:rPr lang="en-US" altLang="zh-TW" sz="1400">
                <a:effectLst/>
              </a:rPr>
              <a:t>ImageBind</a:t>
            </a:r>
            <a:r>
              <a:rPr lang="zh-TW" altLang="en-US" sz="1400">
                <a:effectLst/>
              </a:rPr>
              <a:t>是 </a:t>
            </a:r>
            <a:r>
              <a:rPr lang="en-US" altLang="zh-TW" sz="1400">
                <a:effectLst/>
              </a:rPr>
              <a:t>Meta AI </a:t>
            </a:r>
            <a:r>
              <a:rPr lang="zh-TW" altLang="en-US" sz="1400">
                <a:effectLst/>
              </a:rPr>
              <a:t>的多模態模型，可將文字、視訊、音訊、深度、熱和慣性測量單元 </a:t>
            </a:r>
            <a:r>
              <a:rPr lang="en-US" altLang="zh-TW" sz="1400">
                <a:effectLst/>
              </a:rPr>
              <a:t>(IMU) </a:t>
            </a:r>
            <a:r>
              <a:rPr lang="zh-TW" altLang="en-US" sz="1400">
                <a:effectLst/>
              </a:rPr>
              <a:t>等六種模態的資料組合到單一嵌入空間中。然後它可以使用任何模態作為輸入以任何提到的模態產生輸出。</a:t>
            </a:r>
            <a:r>
              <a:rPr lang="en-US" altLang="zh-TW" sz="1400">
                <a:effectLst/>
              </a:rPr>
              <a:t>ImageBind </a:t>
            </a:r>
            <a:r>
              <a:rPr lang="zh-TW" altLang="en-US" sz="1400">
                <a:effectLst/>
              </a:rPr>
              <a:t>廣泛的多模式功能使此模型可應用於多個領域。例如，使用者可以透過提供簡單的文字提示來產生具有所需音訊的相關宣傳影片。</a:t>
            </a:r>
          </a:p>
        </p:txBody>
      </p:sp>
      <p:sp>
        <p:nvSpPr>
          <p:cNvPr id="11" name="文字方塊 10">
            <a:extLst>
              <a:ext uri="{FF2B5EF4-FFF2-40B4-BE49-F238E27FC236}">
                <a16:creationId xmlns:a16="http://schemas.microsoft.com/office/drawing/2014/main" id="{78646053-5A58-5244-09B0-E7BF63976993}"/>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F50884FD-CA16-244E-37CF-94842FA2D56E}"/>
              </a:ext>
            </a:extLst>
          </p:cNvPr>
          <p:cNvSpPr txBox="1"/>
          <p:nvPr/>
        </p:nvSpPr>
        <p:spPr>
          <a:xfrm>
            <a:off x="323528" y="4869160"/>
            <a:ext cx="8496944" cy="1015663"/>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輸出： </a:t>
            </a:r>
            <a:r>
              <a:rPr lang="en-US" altLang="zh-TW" sz="1200">
                <a:latin typeface="+mj-ea"/>
                <a:ea typeface="+mj-ea"/>
              </a:rPr>
              <a:t>ImageBind</a:t>
            </a:r>
            <a:r>
              <a:rPr lang="zh-TW" altLang="en-US" sz="1200">
                <a:latin typeface="+mj-ea"/>
                <a:ea typeface="+mj-ea"/>
              </a:rPr>
              <a:t>支援音訊轉影像、影像轉音訊、文字轉影像和音訊、音訊和影像轉影像、音訊產生對應影像等。</a:t>
            </a:r>
          </a:p>
          <a:p>
            <a:pPr marL="171450" indent="-171450">
              <a:buFont typeface="Arial" panose="020B0604020202020204" pitchFamily="34" charset="0"/>
              <a:buChar char="•"/>
            </a:pPr>
            <a:r>
              <a:rPr lang="zh-TW" altLang="en-US" sz="1200">
                <a:latin typeface="+mj-ea"/>
                <a:ea typeface="+mj-ea"/>
              </a:rPr>
              <a:t>圖像綁定：此模型將圖像資料與其他模態配對以訓練網路。例如，它會找到與特定圖像相關的文字描述，並將來自網路的影片與類似的圖像配對。</a:t>
            </a:r>
          </a:p>
          <a:p>
            <a:pPr marL="171450" indent="-171450">
              <a:buFont typeface="Arial" panose="020B0604020202020204" pitchFamily="34" charset="0"/>
              <a:buChar char="•"/>
            </a:pPr>
            <a:r>
              <a:rPr lang="zh-TW" altLang="en-US" sz="1200">
                <a:latin typeface="+mj-ea"/>
                <a:ea typeface="+mj-ea"/>
              </a:rPr>
              <a:t>優化損失：它使用</a:t>
            </a:r>
            <a:r>
              <a:rPr lang="en-US" altLang="zh-TW" sz="1200">
                <a:latin typeface="+mj-ea"/>
                <a:ea typeface="+mj-ea"/>
              </a:rPr>
              <a:t>InfoNCE</a:t>
            </a:r>
            <a:r>
              <a:rPr lang="zh-TW" altLang="en-US" sz="1200">
                <a:latin typeface="+mj-ea"/>
                <a:ea typeface="+mj-ea"/>
              </a:rPr>
              <a:t>損失，其中 </a:t>
            </a:r>
            <a:r>
              <a:rPr lang="en-US" altLang="zh-TW" sz="1200">
                <a:latin typeface="+mj-ea"/>
                <a:ea typeface="+mj-ea"/>
              </a:rPr>
              <a:t>NCE </a:t>
            </a:r>
            <a:r>
              <a:rPr lang="zh-TW" altLang="en-US" sz="1200">
                <a:latin typeface="+mj-ea"/>
                <a:ea typeface="+mj-ea"/>
              </a:rPr>
              <a:t>代表噪音對比估計。損失函數使用對比方法將非影像模態與特定影像對齊。</a:t>
            </a:r>
          </a:p>
        </p:txBody>
      </p:sp>
      <p:pic>
        <p:nvPicPr>
          <p:cNvPr id="4" name="圖片 3">
            <a:extLst>
              <a:ext uri="{FF2B5EF4-FFF2-40B4-BE49-F238E27FC236}">
                <a16:creationId xmlns:a16="http://schemas.microsoft.com/office/drawing/2014/main" id="{3DC9C10E-5B67-4270-DE55-0ED37BB08029}"/>
              </a:ext>
            </a:extLst>
          </p:cNvPr>
          <p:cNvPicPr>
            <a:picLocks noChangeAspect="1"/>
          </p:cNvPicPr>
          <p:nvPr/>
        </p:nvPicPr>
        <p:blipFill>
          <a:blip r:embed="rId2"/>
          <a:stretch>
            <a:fillRect/>
          </a:stretch>
        </p:blipFill>
        <p:spPr>
          <a:xfrm>
            <a:off x="0" y="2204864"/>
            <a:ext cx="9144000" cy="1983036"/>
          </a:xfrm>
          <a:prstGeom prst="rect">
            <a:avLst/>
          </a:prstGeom>
        </p:spPr>
      </p:pic>
    </p:spTree>
    <p:extLst>
      <p:ext uri="{BB962C8B-B14F-4D97-AF65-F5344CB8AC3E}">
        <p14:creationId xmlns:p14="http://schemas.microsoft.com/office/powerpoint/2010/main" val="409771506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ECC9-724C-90D3-0751-FB7AD4AE527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0FF12E-C367-EF66-4E33-B78576E4FFF8}"/>
              </a:ext>
            </a:extLst>
          </p:cNvPr>
          <p:cNvSpPr>
            <a:spLocks noGrp="1"/>
          </p:cNvSpPr>
          <p:nvPr>
            <p:ph type="title"/>
          </p:nvPr>
        </p:nvSpPr>
        <p:spPr>
          <a:xfrm>
            <a:off x="144525" y="116632"/>
            <a:ext cx="8854950" cy="493744"/>
          </a:xfrm>
        </p:spPr>
        <p:txBody>
          <a:bodyPr/>
          <a:lstStyle/>
          <a:p>
            <a:r>
              <a:rPr lang="en-US" altLang="zh-TW" sz="2800"/>
              <a:t>Flamingo</a:t>
            </a:r>
            <a:endParaRPr lang="zh-TW" altLang="en-US" sz="2800"/>
          </a:p>
        </p:txBody>
      </p:sp>
      <p:sp>
        <p:nvSpPr>
          <p:cNvPr id="3" name="內容版面配置區 2">
            <a:extLst>
              <a:ext uri="{FF2B5EF4-FFF2-40B4-BE49-F238E27FC236}">
                <a16:creationId xmlns:a16="http://schemas.microsoft.com/office/drawing/2014/main" id="{79BD8A55-1D62-783B-92F7-9A5DD577EA38}"/>
              </a:ext>
            </a:extLst>
          </p:cNvPr>
          <p:cNvSpPr>
            <a:spLocks noGrp="1"/>
          </p:cNvSpPr>
          <p:nvPr>
            <p:ph idx="1"/>
          </p:nvPr>
        </p:nvSpPr>
        <p:spPr>
          <a:xfrm>
            <a:off x="135052" y="728774"/>
            <a:ext cx="8854950" cy="5400452"/>
          </a:xfrm>
        </p:spPr>
        <p:txBody>
          <a:bodyPr/>
          <a:lstStyle/>
          <a:p>
            <a:r>
              <a:rPr lang="en-US" altLang="zh-TW" sz="1400">
                <a:effectLst/>
              </a:rPr>
              <a:t>Flamingo</a:t>
            </a:r>
            <a:r>
              <a:rPr lang="zh-TW" altLang="en-US" sz="1400">
                <a:effectLst/>
              </a:rPr>
              <a:t>是 </a:t>
            </a:r>
            <a:r>
              <a:rPr lang="en-US" altLang="zh-TW" sz="1400">
                <a:effectLst/>
              </a:rPr>
              <a:t>DeepMind </a:t>
            </a:r>
            <a:r>
              <a:rPr lang="zh-TW" altLang="en-US" sz="1400">
                <a:effectLst/>
              </a:rPr>
              <a:t>的視覺語言模型，可以將影片、圖像和文字作為輸入，並產生有關圖像或影片的文字回應。該模型允許進行小樣本學習，即使用者提供一些樣本來促使模型創建相關回應。</a:t>
            </a:r>
            <a:r>
              <a:rPr lang="en-US" altLang="zh-TW" sz="1400">
                <a:effectLst/>
              </a:rPr>
              <a:t>Flamingo </a:t>
            </a:r>
            <a:r>
              <a:rPr lang="zh-TW" altLang="en-US" sz="1400">
                <a:effectLst/>
              </a:rPr>
              <a:t>可以協助進行圖片字幕、分類和 </a:t>
            </a:r>
            <a:r>
              <a:rPr lang="en-US" altLang="zh-TW" sz="1400">
                <a:effectLst/>
              </a:rPr>
              <a:t>VQA</a:t>
            </a:r>
            <a:r>
              <a:rPr lang="zh-TW" altLang="en-US" sz="1400">
                <a:effectLst/>
              </a:rPr>
              <a:t>。使用者必須將這些任務建構成以視覺提示為條件的任務預測問題。</a:t>
            </a:r>
          </a:p>
        </p:txBody>
      </p:sp>
      <p:sp>
        <p:nvSpPr>
          <p:cNvPr id="11" name="文字方塊 10">
            <a:extLst>
              <a:ext uri="{FF2B5EF4-FFF2-40B4-BE49-F238E27FC236}">
                <a16:creationId xmlns:a16="http://schemas.microsoft.com/office/drawing/2014/main" id="{335E0A01-DE41-B0F0-8A04-286F9B360EF7}"/>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7C5CFC56-3533-9C1F-32D3-C500C8B8816D}"/>
              </a:ext>
            </a:extLst>
          </p:cNvPr>
          <p:cNvSpPr txBox="1"/>
          <p:nvPr/>
        </p:nvSpPr>
        <p:spPr>
          <a:xfrm>
            <a:off x="314055" y="5157192"/>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編碼器：該模型由一個凍結的預先訓練的</a:t>
            </a:r>
            <a:r>
              <a:rPr lang="en-US" altLang="zh-TW" sz="1200">
                <a:latin typeface="+mj-ea"/>
                <a:ea typeface="+mj-ea"/>
              </a:rPr>
              <a:t>Normalizer-Free ResNet</a:t>
            </a:r>
            <a:r>
              <a:rPr lang="zh-TW" altLang="en-US" sz="1200">
                <a:latin typeface="+mj-ea"/>
                <a:ea typeface="+mj-ea"/>
              </a:rPr>
              <a:t>組成，作為在對比目標上訓練的視覺編碼器。編碼器將影像和視訊像素轉換為一維特徵向量。</a:t>
            </a:r>
          </a:p>
          <a:p>
            <a:pPr marL="171450" indent="-171450">
              <a:buFont typeface="Arial" panose="020B0604020202020204" pitchFamily="34" charset="0"/>
              <a:buChar char="•"/>
            </a:pPr>
            <a:r>
              <a:rPr lang="zh-TW" altLang="en-US" sz="1200">
                <a:latin typeface="+mj-ea"/>
                <a:ea typeface="+mj-ea"/>
              </a:rPr>
              <a:t>感知器重採樣器：感知器重採樣器為每個影像和影片產生少量視覺標記。對於具有大量特徵集的圖像和視頻，該方法有助於降低計算複雜度。</a:t>
            </a:r>
          </a:p>
          <a:p>
            <a:pPr marL="171450" indent="-171450">
              <a:buFont typeface="Arial" panose="020B0604020202020204" pitchFamily="34" charset="0"/>
              <a:buChar char="•"/>
            </a:pPr>
            <a:r>
              <a:rPr lang="zh-TW" altLang="en-US" sz="1200">
                <a:latin typeface="+mj-ea"/>
                <a:ea typeface="+mj-ea"/>
              </a:rPr>
              <a:t>交叉注意層： </a:t>
            </a:r>
            <a:r>
              <a:rPr lang="en-US" altLang="zh-TW" sz="1200">
                <a:latin typeface="+mj-ea"/>
                <a:ea typeface="+mj-ea"/>
              </a:rPr>
              <a:t>Flamingo </a:t>
            </a:r>
            <a:r>
              <a:rPr lang="zh-TW" altLang="en-US" sz="1200">
                <a:latin typeface="+mj-ea"/>
                <a:ea typeface="+mj-ea"/>
              </a:rPr>
              <a:t>在凍結 </a:t>
            </a:r>
            <a:r>
              <a:rPr lang="en-US" altLang="zh-TW" sz="1200">
                <a:latin typeface="+mj-ea"/>
                <a:ea typeface="+mj-ea"/>
              </a:rPr>
              <a:t>LLM </a:t>
            </a:r>
            <a:r>
              <a:rPr lang="zh-TW" altLang="en-US" sz="1200">
                <a:latin typeface="+mj-ea"/>
                <a:ea typeface="+mj-ea"/>
              </a:rPr>
              <a:t>層之間加入交叉注意層，以融合視覺和文字特徵。</a:t>
            </a:r>
          </a:p>
        </p:txBody>
      </p:sp>
      <p:pic>
        <p:nvPicPr>
          <p:cNvPr id="4" name="圖片 3">
            <a:extLst>
              <a:ext uri="{FF2B5EF4-FFF2-40B4-BE49-F238E27FC236}">
                <a16:creationId xmlns:a16="http://schemas.microsoft.com/office/drawing/2014/main" id="{D8E24438-FECD-D376-9EBA-DD1A714CEE17}"/>
              </a:ext>
            </a:extLst>
          </p:cNvPr>
          <p:cNvPicPr>
            <a:picLocks noChangeAspect="1"/>
          </p:cNvPicPr>
          <p:nvPr/>
        </p:nvPicPr>
        <p:blipFill>
          <a:blip r:embed="rId2"/>
          <a:stretch>
            <a:fillRect/>
          </a:stretch>
        </p:blipFill>
        <p:spPr>
          <a:xfrm>
            <a:off x="467544" y="1628800"/>
            <a:ext cx="7570822" cy="3360312"/>
          </a:xfrm>
          <a:prstGeom prst="rect">
            <a:avLst/>
          </a:prstGeom>
        </p:spPr>
      </p:pic>
    </p:spTree>
    <p:extLst>
      <p:ext uri="{BB962C8B-B14F-4D97-AF65-F5344CB8AC3E}">
        <p14:creationId xmlns:p14="http://schemas.microsoft.com/office/powerpoint/2010/main" val="29504421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8DA-BD76-08A4-C57F-8CCC1F831A1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209B712-7667-B09E-5DF5-62A3815AA20E}"/>
              </a:ext>
            </a:extLst>
          </p:cNvPr>
          <p:cNvSpPr>
            <a:spLocks noGrp="1"/>
          </p:cNvSpPr>
          <p:nvPr>
            <p:ph type="title"/>
          </p:nvPr>
        </p:nvSpPr>
        <p:spPr>
          <a:xfrm>
            <a:off x="144525" y="116632"/>
            <a:ext cx="8854950" cy="493744"/>
          </a:xfrm>
        </p:spPr>
        <p:txBody>
          <a:bodyPr/>
          <a:lstStyle/>
          <a:p>
            <a:r>
              <a:rPr lang="en-US" altLang="zh-TW" sz="2800"/>
              <a:t>GPT-4o</a:t>
            </a:r>
            <a:endParaRPr lang="zh-TW" altLang="en-US" sz="2800"/>
          </a:p>
        </p:txBody>
      </p:sp>
      <p:sp>
        <p:nvSpPr>
          <p:cNvPr id="3" name="內容版面配置區 2">
            <a:extLst>
              <a:ext uri="{FF2B5EF4-FFF2-40B4-BE49-F238E27FC236}">
                <a16:creationId xmlns:a16="http://schemas.microsoft.com/office/drawing/2014/main" id="{ACF01E14-4DC6-8E35-3CB0-D55B4E1111E9}"/>
              </a:ext>
            </a:extLst>
          </p:cNvPr>
          <p:cNvSpPr>
            <a:spLocks noGrp="1"/>
          </p:cNvSpPr>
          <p:nvPr>
            <p:ph idx="1"/>
          </p:nvPr>
        </p:nvSpPr>
        <p:spPr>
          <a:xfrm>
            <a:off x="135052" y="728774"/>
            <a:ext cx="8854950" cy="5400452"/>
          </a:xfrm>
        </p:spPr>
        <p:txBody>
          <a:bodyPr/>
          <a:lstStyle/>
          <a:p>
            <a:r>
              <a:rPr lang="en-US" altLang="zh-TW" sz="1400">
                <a:effectLst/>
              </a:rPr>
              <a:t>GPT-4 Omni</a:t>
            </a:r>
            <a:r>
              <a:rPr lang="zh-TW" altLang="en-US" sz="1400">
                <a:effectLst/>
              </a:rPr>
              <a:t>（</a:t>
            </a:r>
            <a:r>
              <a:rPr lang="en-US" altLang="zh-TW" sz="1400">
                <a:effectLst/>
              </a:rPr>
              <a:t>GPT4o</a:t>
            </a:r>
            <a:r>
              <a:rPr lang="zh-TW" altLang="en-US" sz="1400">
                <a:effectLst/>
              </a:rPr>
              <a:t>）是一個</a:t>
            </a:r>
            <a:r>
              <a:rPr lang="zh-TW" altLang="en-US" sz="1400">
                <a:solidFill>
                  <a:srgbClr val="C00000"/>
                </a:solidFill>
                <a:effectLst/>
              </a:rPr>
              <a:t>大型</a:t>
            </a:r>
            <a:r>
              <a:rPr lang="zh-TW" altLang="en-US" sz="1400">
                <a:effectLst/>
              </a:rPr>
              <a:t>多模態模型，可將音訊、視訊、文字和影像作為輸入，並即時產生任何這些模態作為輸出。該模型能夠以人類層面的效率響應提示，從而提供更具互動性的使用者體驗。</a:t>
            </a:r>
            <a:r>
              <a:rPr lang="en-US" altLang="zh-TW" sz="1400">
                <a:effectLst/>
              </a:rPr>
              <a:t>GPT-4o </a:t>
            </a:r>
            <a:r>
              <a:rPr lang="zh-TW" altLang="en-US" sz="1400">
                <a:effectLst/>
              </a:rPr>
              <a:t>可以產生具有使用者提示中提供的語調、節奏和情感等細微差別的文字、視訊、音訊和圖像。該功能可以幫助用戶為行銷目的創建更具吸引力和更相關的內容。</a:t>
            </a:r>
          </a:p>
          <a:p>
            <a:endParaRPr lang="zh-TW" altLang="en-US" sz="1400">
              <a:effectLst/>
            </a:endParaRPr>
          </a:p>
        </p:txBody>
      </p:sp>
      <p:sp>
        <p:nvSpPr>
          <p:cNvPr id="11" name="文字方塊 10">
            <a:extLst>
              <a:ext uri="{FF2B5EF4-FFF2-40B4-BE49-F238E27FC236}">
                <a16:creationId xmlns:a16="http://schemas.microsoft.com/office/drawing/2014/main" id="{0D88EF34-81BE-169A-514C-8EC98ED68768}"/>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EC353940-A904-0504-FDB4-8820FEC56054}"/>
              </a:ext>
            </a:extLst>
          </p:cNvPr>
          <p:cNvSpPr txBox="1"/>
          <p:nvPr/>
        </p:nvSpPr>
        <p:spPr>
          <a:xfrm>
            <a:off x="323528" y="5713727"/>
            <a:ext cx="8496944" cy="830997"/>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反應時間：模型平均可在</a:t>
            </a:r>
            <a:r>
              <a:rPr lang="en-US" altLang="zh-TW" sz="1200">
                <a:latin typeface="+mj-ea"/>
                <a:ea typeface="+mj-ea"/>
              </a:rPr>
              <a:t>320</a:t>
            </a:r>
            <a:r>
              <a:rPr lang="zh-TW" altLang="en-US" sz="1200">
                <a:latin typeface="+mj-ea"/>
                <a:ea typeface="+mj-ea"/>
              </a:rPr>
              <a:t>毫秒內做出反應，達到人類等級的反應時間。</a:t>
            </a:r>
          </a:p>
          <a:p>
            <a:pPr marL="171450" indent="-171450">
              <a:buFont typeface="Arial" panose="020B0604020202020204" pitchFamily="34" charset="0"/>
              <a:buChar char="•"/>
            </a:pPr>
            <a:r>
              <a:rPr lang="zh-TW" altLang="en-US" sz="1200">
                <a:latin typeface="+mj-ea"/>
                <a:ea typeface="+mj-ea"/>
              </a:rPr>
              <a:t>多語言： </a:t>
            </a:r>
            <a:r>
              <a:rPr lang="en-US" altLang="zh-TW" sz="1200">
                <a:latin typeface="+mj-ea"/>
                <a:ea typeface="+mj-ea"/>
              </a:rPr>
              <a:t>GPT-4o </a:t>
            </a:r>
            <a:r>
              <a:rPr lang="zh-TW" altLang="en-US" sz="1200">
                <a:latin typeface="+mj-ea"/>
                <a:ea typeface="+mj-ea"/>
              </a:rPr>
              <a:t>可以理解五十多種語言，包括印地語、阿拉伯語、烏爾都語、法語和中文。</a:t>
            </a:r>
          </a:p>
          <a:p>
            <a:pPr marL="171450" indent="-171450">
              <a:buFont typeface="Arial" panose="020B0604020202020204" pitchFamily="34" charset="0"/>
              <a:buChar char="•"/>
            </a:pPr>
            <a:r>
              <a:rPr lang="zh-TW" altLang="en-US" sz="1200">
                <a:latin typeface="+mj-ea"/>
                <a:ea typeface="+mj-ea"/>
              </a:rPr>
              <a:t>性能：該模型在文本、推理和編碼專業知識等多個基準上實現了 </a:t>
            </a:r>
            <a:r>
              <a:rPr lang="en-US" altLang="zh-TW" sz="1200">
                <a:latin typeface="+mj-ea"/>
                <a:ea typeface="+mj-ea"/>
              </a:rPr>
              <a:t>GPT-turbo </a:t>
            </a:r>
            <a:r>
              <a:rPr lang="zh-TW" altLang="en-US" sz="1200">
                <a:latin typeface="+mj-ea"/>
                <a:ea typeface="+mj-ea"/>
              </a:rPr>
              <a:t>級別的性能。</a:t>
            </a:r>
          </a:p>
        </p:txBody>
      </p:sp>
      <p:pic>
        <p:nvPicPr>
          <p:cNvPr id="4" name="圖片 3">
            <a:extLst>
              <a:ext uri="{FF2B5EF4-FFF2-40B4-BE49-F238E27FC236}">
                <a16:creationId xmlns:a16="http://schemas.microsoft.com/office/drawing/2014/main" id="{86CB2830-0FC0-52A3-535A-C4DFD2DC52E9}"/>
              </a:ext>
            </a:extLst>
          </p:cNvPr>
          <p:cNvPicPr>
            <a:picLocks noChangeAspect="1"/>
          </p:cNvPicPr>
          <p:nvPr/>
        </p:nvPicPr>
        <p:blipFill>
          <a:blip r:embed="rId2"/>
          <a:stretch>
            <a:fillRect/>
          </a:stretch>
        </p:blipFill>
        <p:spPr>
          <a:xfrm>
            <a:off x="683568" y="1700808"/>
            <a:ext cx="7496894" cy="3805242"/>
          </a:xfrm>
          <a:prstGeom prst="rect">
            <a:avLst/>
          </a:prstGeom>
        </p:spPr>
      </p:pic>
    </p:spTree>
    <p:extLst>
      <p:ext uri="{BB962C8B-B14F-4D97-AF65-F5344CB8AC3E}">
        <p14:creationId xmlns:p14="http://schemas.microsoft.com/office/powerpoint/2010/main" val="20615799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3AD4114-27EA-4AF3-1B42-88936E7C2E09}"/>
              </a:ext>
            </a:extLst>
          </p:cNvPr>
          <p:cNvSpPr>
            <a:spLocks noGrp="1"/>
          </p:cNvSpPr>
          <p:nvPr>
            <p:ph type="title"/>
          </p:nvPr>
        </p:nvSpPr>
        <p:spPr/>
        <p:txBody>
          <a:bodyPr/>
          <a:lstStyle/>
          <a:p>
            <a:r>
              <a:rPr lang="en-US" altLang="zh-TW" sz="3200"/>
              <a:t>Multimodal Large Language Models (MLLMs)</a:t>
            </a:r>
            <a:br>
              <a:rPr lang="en-US" altLang="zh-TW" sz="3200"/>
            </a:br>
            <a:r>
              <a:rPr lang="zh-TW" altLang="en-US" sz="3200"/>
              <a:t>多模態大型語言模型</a:t>
            </a:r>
          </a:p>
        </p:txBody>
      </p:sp>
      <p:sp>
        <p:nvSpPr>
          <p:cNvPr id="5" name="文字版面配置區 4">
            <a:extLst>
              <a:ext uri="{FF2B5EF4-FFF2-40B4-BE49-F238E27FC236}">
                <a16:creationId xmlns:a16="http://schemas.microsoft.com/office/drawing/2014/main" id="{2B86BD26-D54E-2A4E-E59A-56CCE8237A34}"/>
              </a:ext>
            </a:extLst>
          </p:cNvPr>
          <p:cNvSpPr>
            <a:spLocks noGrp="1"/>
          </p:cNvSpPr>
          <p:nvPr>
            <p:ph type="body" idx="1"/>
          </p:nvPr>
        </p:nvSpPr>
        <p:spPr/>
        <p:txBody>
          <a:bodyPr/>
          <a:lstStyle/>
          <a:p>
            <a:r>
              <a:rPr lang="zh-TW" altLang="en-US"/>
              <a:t>視覺語言模型</a:t>
            </a:r>
            <a:r>
              <a:rPr lang="en-US" altLang="zh-TW"/>
              <a:t>(Vision Language Models, VLM)</a:t>
            </a:r>
          </a:p>
          <a:p>
            <a:r>
              <a:rPr lang="zh-TW" altLang="en-US"/>
              <a:t>多模態生成式</a:t>
            </a:r>
            <a:r>
              <a:rPr lang="en-US" altLang="zh-TW"/>
              <a:t>AI</a:t>
            </a:r>
            <a:r>
              <a:rPr lang="zh-TW" altLang="en-US"/>
              <a:t>（</a:t>
            </a:r>
            <a:r>
              <a:rPr lang="en-US" altLang="zh-TW"/>
              <a:t>Multimodal Generative AI</a:t>
            </a:r>
            <a:r>
              <a:rPr lang="zh-TW" altLang="en-US"/>
              <a:t>）</a:t>
            </a:r>
          </a:p>
        </p:txBody>
      </p:sp>
    </p:spTree>
    <p:extLst>
      <p:ext uri="{BB962C8B-B14F-4D97-AF65-F5344CB8AC3E}">
        <p14:creationId xmlns:p14="http://schemas.microsoft.com/office/powerpoint/2010/main" val="42676456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B20B0-E6F2-4365-83B2-A29D0C92202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C3B75AA-C572-A8F8-DE56-3542A117EEB7}"/>
              </a:ext>
            </a:extLst>
          </p:cNvPr>
          <p:cNvSpPr>
            <a:spLocks noGrp="1"/>
          </p:cNvSpPr>
          <p:nvPr>
            <p:ph type="title"/>
          </p:nvPr>
        </p:nvSpPr>
        <p:spPr>
          <a:xfrm>
            <a:off x="144525" y="116632"/>
            <a:ext cx="8854950" cy="493744"/>
          </a:xfrm>
        </p:spPr>
        <p:txBody>
          <a:bodyPr/>
          <a:lstStyle/>
          <a:p>
            <a:r>
              <a:rPr lang="en-US" altLang="zh-TW" sz="2800"/>
              <a:t>Google Gemini</a:t>
            </a:r>
            <a:endParaRPr lang="zh-TW" altLang="en-US" sz="2800"/>
          </a:p>
        </p:txBody>
      </p:sp>
      <p:sp>
        <p:nvSpPr>
          <p:cNvPr id="3" name="內容版面配置區 2">
            <a:extLst>
              <a:ext uri="{FF2B5EF4-FFF2-40B4-BE49-F238E27FC236}">
                <a16:creationId xmlns:a16="http://schemas.microsoft.com/office/drawing/2014/main" id="{6F1B9029-14C7-BFF9-7994-88B71FC1CB5A}"/>
              </a:ext>
            </a:extLst>
          </p:cNvPr>
          <p:cNvSpPr>
            <a:spLocks noGrp="1"/>
          </p:cNvSpPr>
          <p:nvPr>
            <p:ph idx="1"/>
          </p:nvPr>
        </p:nvSpPr>
        <p:spPr>
          <a:xfrm>
            <a:off x="135052" y="728774"/>
            <a:ext cx="8854950" cy="5400452"/>
          </a:xfrm>
        </p:spPr>
        <p:txBody>
          <a:bodyPr/>
          <a:lstStyle/>
          <a:p>
            <a:r>
              <a:rPr lang="en-US" altLang="zh-TW" sz="1400">
                <a:effectLst/>
              </a:rPr>
              <a:t>Google Gemini</a:t>
            </a:r>
            <a:r>
              <a:rPr lang="zh-TW" altLang="en-US" sz="1400">
                <a:effectLst/>
              </a:rPr>
              <a:t>是一組可以處理音訊、視訊、文字和影像資料的多模式模型。它提供三種 </a:t>
            </a:r>
            <a:r>
              <a:rPr lang="en-US" altLang="zh-TW" sz="1400">
                <a:effectLst/>
              </a:rPr>
              <a:t>Gemini </a:t>
            </a:r>
            <a:r>
              <a:rPr lang="zh-TW" altLang="en-US" sz="1400">
                <a:effectLst/>
              </a:rPr>
              <a:t>版本：用於複雜任務的 </a:t>
            </a:r>
            <a:r>
              <a:rPr lang="en-US" altLang="zh-TW" sz="1400">
                <a:effectLst/>
              </a:rPr>
              <a:t>Ultra</a:t>
            </a:r>
            <a:r>
              <a:rPr lang="zh-TW" altLang="en-US" sz="1400">
                <a:effectLst/>
              </a:rPr>
              <a:t>、用於大規模部署的 </a:t>
            </a:r>
            <a:r>
              <a:rPr lang="en-US" altLang="zh-TW" sz="1400">
                <a:effectLst/>
              </a:rPr>
              <a:t>Pro </a:t>
            </a:r>
            <a:r>
              <a:rPr lang="zh-TW" altLang="en-US" sz="1400">
                <a:effectLst/>
              </a:rPr>
              <a:t>和用於設備上實現的 </a:t>
            </a:r>
            <a:r>
              <a:rPr lang="en-US" altLang="zh-TW" sz="1400">
                <a:effectLst/>
              </a:rPr>
              <a:t>Nano</a:t>
            </a:r>
            <a:r>
              <a:rPr lang="zh-TW" altLang="en-US" sz="1400">
                <a:effectLst/>
              </a:rPr>
              <a:t>。三個 </a:t>
            </a:r>
            <a:r>
              <a:rPr lang="en-US" altLang="zh-TW" sz="1400">
                <a:effectLst/>
              </a:rPr>
              <a:t>Gemini </a:t>
            </a:r>
            <a:r>
              <a:rPr lang="zh-TW" altLang="en-US" sz="1400">
                <a:effectLst/>
              </a:rPr>
              <a:t>模型版本允許使用者在多個領域實現 </a:t>
            </a:r>
            <a:r>
              <a:rPr lang="en-US" altLang="zh-TW" sz="1400">
                <a:effectLst/>
              </a:rPr>
              <a:t>Gemini</a:t>
            </a:r>
            <a:r>
              <a:rPr lang="zh-TW" altLang="en-US" sz="1400">
                <a:effectLst/>
              </a:rPr>
              <a:t>。例如，</a:t>
            </a:r>
            <a:r>
              <a:rPr lang="en-US" altLang="zh-TW" sz="1400">
                <a:effectLst/>
              </a:rPr>
              <a:t>Gemini Ultra </a:t>
            </a:r>
            <a:r>
              <a:rPr lang="zh-TW" altLang="en-US" sz="1400">
                <a:effectLst/>
              </a:rPr>
              <a:t>可以幫助開發人員產生複雜的程式碼，</a:t>
            </a:r>
            <a:r>
              <a:rPr lang="en-US" altLang="zh-TW" sz="1400">
                <a:effectLst/>
              </a:rPr>
              <a:t>Pro </a:t>
            </a:r>
            <a:r>
              <a:rPr lang="zh-TW" altLang="en-US" sz="1400">
                <a:effectLst/>
              </a:rPr>
              <a:t>可以幫助教師檢查學生的手寫答案，</a:t>
            </a:r>
            <a:r>
              <a:rPr lang="en-US" altLang="zh-TW" sz="1400">
                <a:effectLst/>
              </a:rPr>
              <a:t>Nano </a:t>
            </a:r>
            <a:r>
              <a:rPr lang="zh-TW" altLang="en-US" sz="1400">
                <a:effectLst/>
              </a:rPr>
              <a:t>可以幫助企業建立裝置上的虛擬助理。</a:t>
            </a:r>
          </a:p>
        </p:txBody>
      </p:sp>
      <p:sp>
        <p:nvSpPr>
          <p:cNvPr id="11" name="文字方塊 10">
            <a:extLst>
              <a:ext uri="{FF2B5EF4-FFF2-40B4-BE49-F238E27FC236}">
                <a16:creationId xmlns:a16="http://schemas.microsoft.com/office/drawing/2014/main" id="{D7521F85-DAA2-3EDA-F7B3-8177B29AF703}"/>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F69D12AD-FB05-6D4C-2E74-AF3C5A40388D}"/>
              </a:ext>
            </a:extLst>
          </p:cNvPr>
          <p:cNvSpPr txBox="1"/>
          <p:nvPr/>
        </p:nvSpPr>
        <p:spPr>
          <a:xfrm>
            <a:off x="314055" y="5157192"/>
            <a:ext cx="8496944" cy="1200329"/>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更大的上下文窗口：最新的 </a:t>
            </a:r>
            <a:r>
              <a:rPr lang="en-US" altLang="zh-TW" sz="1200">
                <a:latin typeface="+mj-ea"/>
                <a:ea typeface="+mj-ea"/>
              </a:rPr>
              <a:t>Gemini </a:t>
            </a:r>
            <a:r>
              <a:rPr lang="zh-TW" altLang="en-US" sz="1200">
                <a:latin typeface="+mj-ea"/>
                <a:ea typeface="+mj-ea"/>
              </a:rPr>
              <a:t>版本 </a:t>
            </a:r>
            <a:r>
              <a:rPr lang="en-US" altLang="zh-TW" sz="1200">
                <a:latin typeface="+mj-ea"/>
                <a:ea typeface="+mj-ea"/>
              </a:rPr>
              <a:t>1.5 Pro </a:t>
            </a:r>
            <a:r>
              <a:rPr lang="zh-TW" altLang="en-US" sz="1200">
                <a:latin typeface="+mj-ea"/>
                <a:ea typeface="+mj-ea"/>
              </a:rPr>
              <a:t>和 </a:t>
            </a:r>
            <a:r>
              <a:rPr lang="en-US" altLang="zh-TW" sz="1200">
                <a:latin typeface="+mj-ea"/>
                <a:ea typeface="+mj-ea"/>
              </a:rPr>
              <a:t>1.5 Flash </a:t>
            </a:r>
            <a:r>
              <a:rPr lang="zh-TW" altLang="en-US" sz="1200">
                <a:latin typeface="+mj-ea"/>
                <a:ea typeface="+mj-ea"/>
              </a:rPr>
              <a:t>具有長上下文窗口，使其能夠處理長格式的視訊、文字、程式碼和文字。例如，</a:t>
            </a:r>
            <a:r>
              <a:rPr lang="en-US" altLang="zh-TW" sz="1200">
                <a:latin typeface="+mj-ea"/>
                <a:ea typeface="+mj-ea"/>
              </a:rPr>
              <a:t>Gemini 1.5 Pro </a:t>
            </a:r>
            <a:r>
              <a:rPr lang="zh-TW" altLang="en-US" sz="1200">
                <a:latin typeface="+mj-ea"/>
                <a:ea typeface="+mj-ea"/>
              </a:rPr>
              <a:t>支援最多 </a:t>
            </a:r>
            <a:r>
              <a:rPr lang="en-US" altLang="zh-TW" sz="1200">
                <a:latin typeface="+mj-ea"/>
                <a:ea typeface="+mj-ea"/>
              </a:rPr>
              <a:t>200 </a:t>
            </a:r>
            <a:r>
              <a:rPr lang="zh-TW" altLang="en-US" sz="1200">
                <a:latin typeface="+mj-ea"/>
                <a:ea typeface="+mj-ea"/>
              </a:rPr>
              <a:t>萬個</a:t>
            </a:r>
            <a:r>
              <a:rPr lang="en-US" altLang="zh-TW" sz="1200">
                <a:latin typeface="+mj-ea"/>
                <a:ea typeface="+mj-ea"/>
              </a:rPr>
              <a:t>token</a:t>
            </a:r>
            <a:r>
              <a:rPr lang="zh-TW" altLang="en-US" sz="1200">
                <a:latin typeface="+mj-ea"/>
                <a:ea typeface="+mj-ea"/>
              </a:rPr>
              <a:t>，</a:t>
            </a:r>
            <a:r>
              <a:rPr lang="en-US" altLang="zh-TW" sz="1200">
                <a:latin typeface="+mj-ea"/>
                <a:ea typeface="+mj-ea"/>
              </a:rPr>
              <a:t>1.5 Flash </a:t>
            </a:r>
            <a:r>
              <a:rPr lang="zh-TW" altLang="en-US" sz="1200">
                <a:latin typeface="+mj-ea"/>
                <a:ea typeface="+mj-ea"/>
              </a:rPr>
              <a:t>支援最多 </a:t>
            </a:r>
            <a:r>
              <a:rPr lang="en-US" altLang="zh-TW" sz="1200">
                <a:latin typeface="+mj-ea"/>
                <a:ea typeface="+mj-ea"/>
              </a:rPr>
              <a:t>100 </a:t>
            </a:r>
            <a:r>
              <a:rPr lang="zh-TW" altLang="en-US" sz="1200">
                <a:latin typeface="+mj-ea"/>
                <a:ea typeface="+mj-ea"/>
              </a:rPr>
              <a:t>萬個</a:t>
            </a:r>
            <a:r>
              <a:rPr lang="en-US" altLang="zh-TW" sz="1200">
                <a:latin typeface="+mj-ea"/>
                <a:ea typeface="+mj-ea"/>
              </a:rPr>
              <a:t>token</a:t>
            </a:r>
            <a:r>
              <a:rPr lang="zh-TW" altLang="en-US" sz="1200">
                <a:latin typeface="+mj-ea"/>
                <a:ea typeface="+mj-ea"/>
              </a:rPr>
              <a:t>， </a:t>
            </a:r>
          </a:p>
          <a:p>
            <a:pPr marL="171450" indent="-171450">
              <a:buFont typeface="Arial" panose="020B0604020202020204" pitchFamily="34" charset="0"/>
              <a:buChar char="•"/>
            </a:pPr>
            <a:r>
              <a:rPr lang="zh-TW" altLang="en-US" sz="1200">
                <a:latin typeface="+mj-ea"/>
                <a:ea typeface="+mj-ea"/>
              </a:rPr>
              <a:t>基於 </a:t>
            </a:r>
            <a:r>
              <a:rPr lang="en-US" altLang="zh-TW" sz="1200">
                <a:latin typeface="+mj-ea"/>
                <a:ea typeface="+mj-ea"/>
              </a:rPr>
              <a:t>Transformer </a:t>
            </a:r>
            <a:r>
              <a:rPr lang="zh-TW" altLang="en-US" sz="1200">
                <a:latin typeface="+mj-ea"/>
                <a:ea typeface="+mj-ea"/>
              </a:rPr>
              <a:t>的架構： </a:t>
            </a:r>
            <a:r>
              <a:rPr lang="en-US" altLang="zh-TW" sz="1200">
                <a:latin typeface="+mj-ea"/>
                <a:ea typeface="+mj-ea"/>
              </a:rPr>
              <a:t>Google </a:t>
            </a:r>
            <a:r>
              <a:rPr lang="zh-TW" altLang="en-US" sz="1200">
                <a:latin typeface="+mj-ea"/>
                <a:ea typeface="+mj-ea"/>
              </a:rPr>
              <a:t>使用 </a:t>
            </a:r>
            <a:r>
              <a:rPr lang="en-US" altLang="zh-TW" sz="1200">
                <a:latin typeface="+mj-ea"/>
                <a:ea typeface="+mj-ea"/>
              </a:rPr>
              <a:t>Transformer </a:t>
            </a:r>
            <a:r>
              <a:rPr lang="zh-TW" altLang="en-US" sz="1200">
                <a:latin typeface="+mj-ea"/>
                <a:ea typeface="+mj-ea"/>
              </a:rPr>
              <a:t>在交錯的文字、圖像、視訊和音訊序列上訓練模型。使用多模態輸入，模型產生圖像和文字作為輸出。</a:t>
            </a:r>
          </a:p>
          <a:p>
            <a:pPr marL="171450" indent="-171450">
              <a:buFont typeface="Arial" panose="020B0604020202020204" pitchFamily="34" charset="0"/>
              <a:buChar char="•"/>
            </a:pPr>
            <a:r>
              <a:rPr lang="zh-TW" altLang="en-US" sz="1200">
                <a:latin typeface="+mj-ea"/>
                <a:ea typeface="+mj-ea"/>
              </a:rPr>
              <a:t>訓練後：模型採用監督微調和強化學習結合人工回饋（</a:t>
            </a:r>
            <a:r>
              <a:rPr lang="en-US" altLang="zh-TW" sz="1200">
                <a:latin typeface="+mj-ea"/>
                <a:ea typeface="+mj-ea"/>
              </a:rPr>
              <a:t>RLHF</a:t>
            </a:r>
            <a:r>
              <a:rPr lang="zh-TW" altLang="en-US" sz="1200">
                <a:latin typeface="+mj-ea"/>
                <a:ea typeface="+mj-ea"/>
              </a:rPr>
              <a:t>）來提高反應品質和安全性。</a:t>
            </a:r>
          </a:p>
        </p:txBody>
      </p:sp>
      <p:pic>
        <p:nvPicPr>
          <p:cNvPr id="5" name="圖片 4">
            <a:extLst>
              <a:ext uri="{FF2B5EF4-FFF2-40B4-BE49-F238E27FC236}">
                <a16:creationId xmlns:a16="http://schemas.microsoft.com/office/drawing/2014/main" id="{F50A7F34-847C-7D22-2D83-113658010643}"/>
              </a:ext>
            </a:extLst>
          </p:cNvPr>
          <p:cNvPicPr>
            <a:picLocks noChangeAspect="1"/>
          </p:cNvPicPr>
          <p:nvPr/>
        </p:nvPicPr>
        <p:blipFill>
          <a:blip r:embed="rId2"/>
          <a:stretch>
            <a:fillRect/>
          </a:stretch>
        </p:blipFill>
        <p:spPr>
          <a:xfrm>
            <a:off x="899592" y="1804526"/>
            <a:ext cx="7056784" cy="3102442"/>
          </a:xfrm>
          <a:prstGeom prst="rect">
            <a:avLst/>
          </a:prstGeom>
        </p:spPr>
      </p:pic>
    </p:spTree>
    <p:extLst>
      <p:ext uri="{BB962C8B-B14F-4D97-AF65-F5344CB8AC3E}">
        <p14:creationId xmlns:p14="http://schemas.microsoft.com/office/powerpoint/2010/main" val="22887665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4E24EA-49D9-6AD7-A940-B4500347C83E}"/>
              </a:ext>
            </a:extLst>
          </p:cNvPr>
          <p:cNvSpPr>
            <a:spLocks noGrp="1"/>
          </p:cNvSpPr>
          <p:nvPr>
            <p:ph type="title"/>
          </p:nvPr>
        </p:nvSpPr>
        <p:spPr/>
        <p:txBody>
          <a:bodyPr/>
          <a:lstStyle/>
          <a:p>
            <a:r>
              <a:rPr lang="zh-TW" altLang="en-US" sz="2800"/>
              <a:t>用嘴 </a:t>
            </a:r>
            <a:r>
              <a:rPr lang="en-US" altLang="zh-TW" sz="2800"/>
              <a:t>P </a:t>
            </a:r>
            <a:r>
              <a:rPr lang="zh-TW" altLang="en-US" sz="2800"/>
              <a:t>圖的這一天真的來了！超強多模態 </a:t>
            </a:r>
            <a:r>
              <a:rPr lang="en-US" altLang="zh-TW" sz="2800"/>
              <a:t>Gemini AI</a:t>
            </a:r>
            <a:endParaRPr lang="zh-TW" altLang="en-US" sz="2800"/>
          </a:p>
        </p:txBody>
      </p:sp>
      <p:sp>
        <p:nvSpPr>
          <p:cNvPr id="3" name="內容版面配置區 2">
            <a:extLst>
              <a:ext uri="{FF2B5EF4-FFF2-40B4-BE49-F238E27FC236}">
                <a16:creationId xmlns:a16="http://schemas.microsoft.com/office/drawing/2014/main" id="{02AA065C-B268-840E-F9E9-3F3E2D19224A}"/>
              </a:ext>
            </a:extLst>
          </p:cNvPr>
          <p:cNvSpPr>
            <a:spLocks noGrp="1"/>
          </p:cNvSpPr>
          <p:nvPr>
            <p:ph idx="1"/>
          </p:nvPr>
        </p:nvSpPr>
        <p:spPr>
          <a:xfrm>
            <a:off x="144525" y="1052736"/>
            <a:ext cx="8854950" cy="5400452"/>
          </a:xfrm>
        </p:spPr>
        <p:txBody>
          <a:bodyPr/>
          <a:lstStyle/>
          <a:p>
            <a:r>
              <a:rPr lang="en-US" altLang="zh-TW" sz="1400"/>
              <a:t>https://www.youtube.com/watch?v=w0-L2kl_3cU</a:t>
            </a:r>
            <a:endParaRPr lang="zh-TW" altLang="en-US" sz="1400"/>
          </a:p>
        </p:txBody>
      </p:sp>
      <p:pic>
        <p:nvPicPr>
          <p:cNvPr id="5" name="圖片 4">
            <a:extLst>
              <a:ext uri="{FF2B5EF4-FFF2-40B4-BE49-F238E27FC236}">
                <a16:creationId xmlns:a16="http://schemas.microsoft.com/office/drawing/2014/main" id="{81C64C99-0E8A-332F-D404-2B018EAF5433}"/>
              </a:ext>
            </a:extLst>
          </p:cNvPr>
          <p:cNvPicPr>
            <a:picLocks noChangeAspect="1"/>
          </p:cNvPicPr>
          <p:nvPr/>
        </p:nvPicPr>
        <p:blipFill>
          <a:blip r:embed="rId2"/>
          <a:stretch>
            <a:fillRect/>
          </a:stretch>
        </p:blipFill>
        <p:spPr>
          <a:xfrm>
            <a:off x="323529" y="1449681"/>
            <a:ext cx="2896258" cy="1878326"/>
          </a:xfrm>
          <a:prstGeom prst="rect">
            <a:avLst/>
          </a:prstGeom>
        </p:spPr>
      </p:pic>
      <p:pic>
        <p:nvPicPr>
          <p:cNvPr id="7" name="圖片 6">
            <a:extLst>
              <a:ext uri="{FF2B5EF4-FFF2-40B4-BE49-F238E27FC236}">
                <a16:creationId xmlns:a16="http://schemas.microsoft.com/office/drawing/2014/main" id="{69F80DFC-A8A4-E1A7-2191-F475D4D44BF7}"/>
              </a:ext>
            </a:extLst>
          </p:cNvPr>
          <p:cNvPicPr>
            <a:picLocks noChangeAspect="1"/>
          </p:cNvPicPr>
          <p:nvPr/>
        </p:nvPicPr>
        <p:blipFill>
          <a:blip r:embed="rId3"/>
          <a:stretch>
            <a:fillRect/>
          </a:stretch>
        </p:blipFill>
        <p:spPr>
          <a:xfrm>
            <a:off x="2513889" y="3485921"/>
            <a:ext cx="1656184" cy="1672212"/>
          </a:xfrm>
          <a:prstGeom prst="rect">
            <a:avLst/>
          </a:prstGeom>
        </p:spPr>
      </p:pic>
      <p:sp>
        <p:nvSpPr>
          <p:cNvPr id="8" name="箭號: 彎曲 7">
            <a:extLst>
              <a:ext uri="{FF2B5EF4-FFF2-40B4-BE49-F238E27FC236}">
                <a16:creationId xmlns:a16="http://schemas.microsoft.com/office/drawing/2014/main" id="{75CDEF3F-B865-A953-6382-5240BCCC492D}"/>
              </a:ext>
            </a:extLst>
          </p:cNvPr>
          <p:cNvSpPr/>
          <p:nvPr/>
        </p:nvSpPr>
        <p:spPr>
          <a:xfrm rot="5400000">
            <a:off x="3253879" y="2634650"/>
            <a:ext cx="543760" cy="548284"/>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pic>
        <p:nvPicPr>
          <p:cNvPr id="10" name="圖片 9">
            <a:extLst>
              <a:ext uri="{FF2B5EF4-FFF2-40B4-BE49-F238E27FC236}">
                <a16:creationId xmlns:a16="http://schemas.microsoft.com/office/drawing/2014/main" id="{D05A376C-9ED2-5E80-EB25-B05857D2410E}"/>
              </a:ext>
            </a:extLst>
          </p:cNvPr>
          <p:cNvPicPr>
            <a:picLocks noChangeAspect="1"/>
          </p:cNvPicPr>
          <p:nvPr/>
        </p:nvPicPr>
        <p:blipFill>
          <a:blip r:embed="rId4"/>
          <a:stretch>
            <a:fillRect/>
          </a:stretch>
        </p:blipFill>
        <p:spPr>
          <a:xfrm>
            <a:off x="4434772" y="1784625"/>
            <a:ext cx="1210559" cy="1086000"/>
          </a:xfrm>
          <a:prstGeom prst="rect">
            <a:avLst/>
          </a:prstGeom>
        </p:spPr>
      </p:pic>
      <p:pic>
        <p:nvPicPr>
          <p:cNvPr id="12" name="圖片 11">
            <a:extLst>
              <a:ext uri="{FF2B5EF4-FFF2-40B4-BE49-F238E27FC236}">
                <a16:creationId xmlns:a16="http://schemas.microsoft.com/office/drawing/2014/main" id="{894EC5CF-6112-117E-4A2F-68099F93CFD3}"/>
              </a:ext>
            </a:extLst>
          </p:cNvPr>
          <p:cNvPicPr>
            <a:picLocks noChangeAspect="1"/>
          </p:cNvPicPr>
          <p:nvPr/>
        </p:nvPicPr>
        <p:blipFill>
          <a:blip r:embed="rId5"/>
          <a:stretch>
            <a:fillRect/>
          </a:stretch>
        </p:blipFill>
        <p:spPr>
          <a:xfrm>
            <a:off x="4757903" y="3573134"/>
            <a:ext cx="1172396" cy="1584999"/>
          </a:xfrm>
          <a:prstGeom prst="rect">
            <a:avLst/>
          </a:prstGeom>
        </p:spPr>
      </p:pic>
      <p:sp>
        <p:nvSpPr>
          <p:cNvPr id="15" name="箭號: 向右 14">
            <a:extLst>
              <a:ext uri="{FF2B5EF4-FFF2-40B4-BE49-F238E27FC236}">
                <a16:creationId xmlns:a16="http://schemas.microsoft.com/office/drawing/2014/main" id="{22056B0F-BC7B-3A34-0233-0A7583E77986}"/>
              </a:ext>
            </a:extLst>
          </p:cNvPr>
          <p:cNvSpPr/>
          <p:nvPr/>
        </p:nvSpPr>
        <p:spPr>
          <a:xfrm>
            <a:off x="4283968" y="4293097"/>
            <a:ext cx="360040"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十字形 15">
            <a:extLst>
              <a:ext uri="{FF2B5EF4-FFF2-40B4-BE49-F238E27FC236}">
                <a16:creationId xmlns:a16="http://schemas.microsoft.com/office/drawing/2014/main" id="{5344DD63-56EF-A48D-B57E-A5528C7B2484}"/>
              </a:ext>
            </a:extLst>
          </p:cNvPr>
          <p:cNvSpPr/>
          <p:nvPr/>
        </p:nvSpPr>
        <p:spPr>
          <a:xfrm>
            <a:off x="4932040" y="3140968"/>
            <a:ext cx="288032" cy="299107"/>
          </a:xfrm>
          <a:prstGeom prst="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圖片 17">
            <a:extLst>
              <a:ext uri="{FF2B5EF4-FFF2-40B4-BE49-F238E27FC236}">
                <a16:creationId xmlns:a16="http://schemas.microsoft.com/office/drawing/2014/main" id="{A561876E-1575-B4A8-FF54-0BF7ECFA9253}"/>
              </a:ext>
            </a:extLst>
          </p:cNvPr>
          <p:cNvPicPr>
            <a:picLocks noChangeAspect="1"/>
          </p:cNvPicPr>
          <p:nvPr/>
        </p:nvPicPr>
        <p:blipFill>
          <a:blip r:embed="rId6"/>
          <a:stretch>
            <a:fillRect/>
          </a:stretch>
        </p:blipFill>
        <p:spPr>
          <a:xfrm>
            <a:off x="467544" y="5490984"/>
            <a:ext cx="2454964" cy="1243423"/>
          </a:xfrm>
          <a:prstGeom prst="rect">
            <a:avLst/>
          </a:prstGeom>
        </p:spPr>
      </p:pic>
      <p:sp>
        <p:nvSpPr>
          <p:cNvPr id="19" name="箭號: 向右 18">
            <a:extLst>
              <a:ext uri="{FF2B5EF4-FFF2-40B4-BE49-F238E27FC236}">
                <a16:creationId xmlns:a16="http://schemas.microsoft.com/office/drawing/2014/main" id="{64CBCEB6-3A01-2538-6DCE-B77E11AC5BE1}"/>
              </a:ext>
            </a:extLst>
          </p:cNvPr>
          <p:cNvSpPr/>
          <p:nvPr/>
        </p:nvSpPr>
        <p:spPr>
          <a:xfrm>
            <a:off x="3356048" y="6021288"/>
            <a:ext cx="1864023" cy="288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1" name="圖片 20">
            <a:extLst>
              <a:ext uri="{FF2B5EF4-FFF2-40B4-BE49-F238E27FC236}">
                <a16:creationId xmlns:a16="http://schemas.microsoft.com/office/drawing/2014/main" id="{C08290C4-B347-7A82-5AE6-9F2E93A6A361}"/>
              </a:ext>
            </a:extLst>
          </p:cNvPr>
          <p:cNvPicPr>
            <a:picLocks noChangeAspect="1"/>
          </p:cNvPicPr>
          <p:nvPr/>
        </p:nvPicPr>
        <p:blipFill>
          <a:blip r:embed="rId7"/>
          <a:stretch>
            <a:fillRect/>
          </a:stretch>
        </p:blipFill>
        <p:spPr>
          <a:xfrm>
            <a:off x="3301139" y="5437237"/>
            <a:ext cx="1456764" cy="538636"/>
          </a:xfrm>
          <a:prstGeom prst="rect">
            <a:avLst/>
          </a:prstGeom>
        </p:spPr>
      </p:pic>
      <p:pic>
        <p:nvPicPr>
          <p:cNvPr id="23" name="圖片 22">
            <a:extLst>
              <a:ext uri="{FF2B5EF4-FFF2-40B4-BE49-F238E27FC236}">
                <a16:creationId xmlns:a16="http://schemas.microsoft.com/office/drawing/2014/main" id="{1FCAC21D-6667-F368-657D-D4F625C639AE}"/>
              </a:ext>
            </a:extLst>
          </p:cNvPr>
          <p:cNvPicPr>
            <a:picLocks noChangeAspect="1"/>
          </p:cNvPicPr>
          <p:nvPr/>
        </p:nvPicPr>
        <p:blipFill>
          <a:blip r:embed="rId8"/>
          <a:stretch>
            <a:fillRect/>
          </a:stretch>
        </p:blipFill>
        <p:spPr>
          <a:xfrm>
            <a:off x="4103948" y="6370858"/>
            <a:ext cx="1656184" cy="419494"/>
          </a:xfrm>
          <a:prstGeom prst="rect">
            <a:avLst/>
          </a:prstGeom>
        </p:spPr>
      </p:pic>
      <p:pic>
        <p:nvPicPr>
          <p:cNvPr id="25" name="圖片 24">
            <a:extLst>
              <a:ext uri="{FF2B5EF4-FFF2-40B4-BE49-F238E27FC236}">
                <a16:creationId xmlns:a16="http://schemas.microsoft.com/office/drawing/2014/main" id="{B4B8582B-6CD1-C108-5202-E12A2FD61EFF}"/>
              </a:ext>
            </a:extLst>
          </p:cNvPr>
          <p:cNvPicPr>
            <a:picLocks noChangeAspect="1"/>
          </p:cNvPicPr>
          <p:nvPr/>
        </p:nvPicPr>
        <p:blipFill>
          <a:blip r:embed="rId9"/>
          <a:stretch>
            <a:fillRect/>
          </a:stretch>
        </p:blipFill>
        <p:spPr>
          <a:xfrm>
            <a:off x="5939343" y="5237802"/>
            <a:ext cx="2703401" cy="1566971"/>
          </a:xfrm>
          <a:prstGeom prst="rect">
            <a:avLst/>
          </a:prstGeom>
        </p:spPr>
      </p:pic>
    </p:spTree>
    <p:extLst>
      <p:ext uri="{BB962C8B-B14F-4D97-AF65-F5344CB8AC3E}">
        <p14:creationId xmlns:p14="http://schemas.microsoft.com/office/powerpoint/2010/main" val="362313987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F3CFF-7B91-9491-80E8-2FD2DCB7B0F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F704529-F261-8AF0-7985-933AB49741A1}"/>
              </a:ext>
            </a:extLst>
          </p:cNvPr>
          <p:cNvSpPr>
            <a:spLocks noGrp="1"/>
          </p:cNvSpPr>
          <p:nvPr>
            <p:ph type="title"/>
          </p:nvPr>
        </p:nvSpPr>
        <p:spPr>
          <a:xfrm>
            <a:off x="144525" y="116632"/>
            <a:ext cx="8854950" cy="493744"/>
          </a:xfrm>
        </p:spPr>
        <p:txBody>
          <a:bodyPr/>
          <a:lstStyle/>
          <a:p>
            <a:r>
              <a:rPr lang="en-US" altLang="zh-TW" sz="2800">
                <a:effectLst/>
              </a:rPr>
              <a:t>Claude 3</a:t>
            </a:r>
            <a:endParaRPr lang="zh-TW" altLang="en-US" sz="2800"/>
          </a:p>
        </p:txBody>
      </p:sp>
      <p:sp>
        <p:nvSpPr>
          <p:cNvPr id="3" name="內容版面配置區 2">
            <a:extLst>
              <a:ext uri="{FF2B5EF4-FFF2-40B4-BE49-F238E27FC236}">
                <a16:creationId xmlns:a16="http://schemas.microsoft.com/office/drawing/2014/main" id="{0DCDE0CD-2226-C9B7-6831-3DF44EA0715E}"/>
              </a:ext>
            </a:extLst>
          </p:cNvPr>
          <p:cNvSpPr>
            <a:spLocks noGrp="1"/>
          </p:cNvSpPr>
          <p:nvPr>
            <p:ph idx="1"/>
          </p:nvPr>
        </p:nvSpPr>
        <p:spPr>
          <a:xfrm>
            <a:off x="135052" y="728774"/>
            <a:ext cx="8854950" cy="5400452"/>
          </a:xfrm>
        </p:spPr>
        <p:txBody>
          <a:bodyPr/>
          <a:lstStyle/>
          <a:p>
            <a:r>
              <a:rPr lang="en-US" altLang="zh-TW" sz="1400">
                <a:effectLst/>
              </a:rPr>
              <a:t>Claude 3</a:t>
            </a:r>
            <a:r>
              <a:rPr lang="zh-TW" altLang="en-US" sz="1400">
                <a:effectLst/>
              </a:rPr>
              <a:t>是 </a:t>
            </a:r>
            <a:r>
              <a:rPr lang="en-US" altLang="zh-TW" sz="1400">
                <a:effectLst/>
              </a:rPr>
              <a:t>Anthropic </a:t>
            </a:r>
            <a:r>
              <a:rPr lang="zh-TW" altLang="en-US" sz="1400">
                <a:effectLst/>
              </a:rPr>
              <a:t>的視覺語言模型，包含三個按表演遞增順序排列的變體：俳句、十四行詩和作品。 </a:t>
            </a:r>
            <a:r>
              <a:rPr lang="en-US" altLang="zh-TW" sz="1400">
                <a:effectLst/>
              </a:rPr>
              <a:t>Opus </a:t>
            </a:r>
            <a:r>
              <a:rPr lang="zh-TW" altLang="en-US" sz="1400">
                <a:effectLst/>
              </a:rPr>
              <a:t>在多個基準測試中表現出 </a:t>
            </a:r>
            <a:r>
              <a:rPr lang="en-US" altLang="zh-TW" sz="1400">
                <a:effectLst/>
              </a:rPr>
              <a:t>SOTA </a:t>
            </a:r>
            <a:r>
              <a:rPr lang="zh-TW" altLang="en-US" sz="1400">
                <a:effectLst/>
              </a:rPr>
              <a:t>性能，包括本科生和研究生水平的推理。</a:t>
            </a:r>
            <a:r>
              <a:rPr lang="en-US" altLang="zh-TW" sz="1400">
                <a:effectLst/>
              </a:rPr>
              <a:t>Claude 3 </a:t>
            </a:r>
            <a:r>
              <a:rPr lang="zh-TW" altLang="en-US" sz="1400">
                <a:effectLst/>
              </a:rPr>
              <a:t>可以成為一個重要的教育工具，因為它可以理解密集的數據和技術語言，包括複雜的圖表和數字。</a:t>
            </a:r>
          </a:p>
        </p:txBody>
      </p:sp>
      <p:sp>
        <p:nvSpPr>
          <p:cNvPr id="11" name="文字方塊 10">
            <a:extLst>
              <a:ext uri="{FF2B5EF4-FFF2-40B4-BE49-F238E27FC236}">
                <a16:creationId xmlns:a16="http://schemas.microsoft.com/office/drawing/2014/main" id="{4FCFE405-9D81-F275-BDBC-E613BD176959}"/>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6" name="文字方塊 5">
            <a:extLst>
              <a:ext uri="{FF2B5EF4-FFF2-40B4-BE49-F238E27FC236}">
                <a16:creationId xmlns:a16="http://schemas.microsoft.com/office/drawing/2014/main" id="{97139D5C-6262-B0EE-EA4A-EAFAAE681E78}"/>
              </a:ext>
            </a:extLst>
          </p:cNvPr>
          <p:cNvSpPr txBox="1"/>
          <p:nvPr/>
        </p:nvSpPr>
        <p:spPr>
          <a:xfrm>
            <a:off x="647056" y="5445224"/>
            <a:ext cx="8496944" cy="830997"/>
          </a:xfrm>
          <a:prstGeom prst="rect">
            <a:avLst/>
          </a:prstGeom>
          <a:noFill/>
        </p:spPr>
        <p:txBody>
          <a:bodyPr wrap="square">
            <a:spAutoFit/>
          </a:bodyPr>
          <a:lstStyle/>
          <a:p>
            <a:r>
              <a:rPr lang="zh-TW" altLang="en-US" sz="1200">
                <a:latin typeface="+mj-ea"/>
                <a:ea typeface="+mj-ea"/>
              </a:rPr>
              <a:t>主要特點</a:t>
            </a:r>
          </a:p>
          <a:p>
            <a:pPr marL="171450" indent="-171450">
              <a:buFont typeface="Arial" panose="020B0604020202020204" pitchFamily="34" charset="0"/>
              <a:buChar char="•"/>
            </a:pPr>
            <a:r>
              <a:rPr lang="zh-TW" altLang="en-US" sz="1200">
                <a:latin typeface="+mj-ea"/>
                <a:ea typeface="+mj-ea"/>
              </a:rPr>
              <a:t>長召回率： </a:t>
            </a:r>
            <a:r>
              <a:rPr lang="en-US" altLang="zh-TW" sz="1200">
                <a:latin typeface="+mj-ea"/>
                <a:ea typeface="+mj-ea"/>
              </a:rPr>
              <a:t>Claude 3 </a:t>
            </a:r>
            <a:r>
              <a:rPr lang="zh-TW" altLang="en-US" sz="1200">
                <a:latin typeface="+mj-ea"/>
                <a:ea typeface="+mj-ea"/>
              </a:rPr>
              <a:t>可以處理超過 </a:t>
            </a:r>
            <a:r>
              <a:rPr lang="en-US" altLang="zh-TW" sz="1200">
                <a:latin typeface="+mj-ea"/>
                <a:ea typeface="+mj-ea"/>
              </a:rPr>
              <a:t>100 </a:t>
            </a:r>
            <a:r>
              <a:rPr lang="zh-TW" altLang="en-US" sz="1200">
                <a:latin typeface="+mj-ea"/>
                <a:ea typeface="+mj-ea"/>
              </a:rPr>
              <a:t>萬個標記的輸入序列，並且具有強大的召回率。</a:t>
            </a:r>
          </a:p>
          <a:p>
            <a:pPr marL="171450" indent="-171450">
              <a:buFont typeface="Arial" panose="020B0604020202020204" pitchFamily="34" charset="0"/>
              <a:buChar char="•"/>
            </a:pPr>
            <a:r>
              <a:rPr lang="zh-TW" altLang="en-US" sz="1200">
                <a:latin typeface="+mj-ea"/>
                <a:ea typeface="+mj-ea"/>
              </a:rPr>
              <a:t>視覺能力：此模型可以理解照片、圖表、圖形和圖解，同時在不到三秒的時間內處理研究論文。</a:t>
            </a:r>
          </a:p>
          <a:p>
            <a:pPr marL="171450" indent="-171450">
              <a:buFont typeface="Arial" panose="020B0604020202020204" pitchFamily="34" charset="0"/>
              <a:buChar char="•"/>
            </a:pPr>
            <a:r>
              <a:rPr lang="zh-TW" altLang="en-US" sz="1200">
                <a:latin typeface="+mj-ea"/>
                <a:ea typeface="+mj-ea"/>
              </a:rPr>
              <a:t>更安全： </a:t>
            </a:r>
            <a:r>
              <a:rPr lang="en-US" altLang="zh-TW" sz="1200">
                <a:latin typeface="+mj-ea"/>
                <a:ea typeface="+mj-ea"/>
              </a:rPr>
              <a:t>Claude 3 </a:t>
            </a:r>
            <a:r>
              <a:rPr lang="zh-TW" altLang="en-US" sz="1200">
                <a:latin typeface="+mj-ea"/>
                <a:ea typeface="+mj-ea"/>
              </a:rPr>
              <a:t>可以更巧妙地識別和回應有害提示，遵守安全協議，同時保持更高的準確性。</a:t>
            </a:r>
          </a:p>
        </p:txBody>
      </p:sp>
      <p:pic>
        <p:nvPicPr>
          <p:cNvPr id="2050" name="Picture 2" descr="部落格圖片_30203">
            <a:extLst>
              <a:ext uri="{FF2B5EF4-FFF2-40B4-BE49-F238E27FC236}">
                <a16:creationId xmlns:a16="http://schemas.microsoft.com/office/drawing/2014/main" id="{6520774A-F786-59C4-77B3-55B180D3B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768462"/>
            <a:ext cx="5364088" cy="355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1543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C7EC6A-8FF5-A38D-A3E5-78A5B10943AE}"/>
              </a:ext>
            </a:extLst>
          </p:cNvPr>
          <p:cNvSpPr>
            <a:spLocks noGrp="1"/>
          </p:cNvSpPr>
          <p:nvPr>
            <p:ph type="title"/>
          </p:nvPr>
        </p:nvSpPr>
        <p:spPr/>
        <p:txBody>
          <a:bodyPr/>
          <a:lstStyle/>
          <a:p>
            <a:r>
              <a:rPr lang="en-US" altLang="zh-TW" b="0">
                <a:latin typeface="Arial" panose="020B0604020202020204" pitchFamily="34" charset="0"/>
                <a:hlinkClick r:id="rId2"/>
              </a:rPr>
              <a:t>LLM</a:t>
            </a:r>
            <a:r>
              <a:rPr lang="zh-TW" altLang="en-US" b="0">
                <a:latin typeface="Arial" panose="020B0604020202020204" pitchFamily="34" charset="0"/>
                <a:hlinkClick r:id="rId2"/>
              </a:rPr>
              <a:t>相關議題 </a:t>
            </a:r>
            <a:r>
              <a:rPr lang="en-US" altLang="zh-TW" b="0">
                <a:latin typeface="Arial" panose="020B0604020202020204" pitchFamily="34" charset="0"/>
                <a:hlinkClick r:id="rId2"/>
              </a:rPr>
              <a:t>-- </a:t>
            </a:r>
            <a:r>
              <a:rPr lang="en-US" altLang="zh-TW" b="0" i="0" u="none" strike="noStrike">
                <a:effectLst/>
                <a:latin typeface="Arial" panose="020B0604020202020204" pitchFamily="34" charset="0"/>
                <a:hlinkClick r:id="rId2"/>
              </a:rPr>
              <a:t>AI</a:t>
            </a:r>
            <a:r>
              <a:rPr lang="zh-TW" altLang="en-US" b="0" i="0" u="none" strike="noStrike">
                <a:effectLst/>
                <a:latin typeface="Arial" panose="020B0604020202020204" pitchFamily="34" charset="0"/>
                <a:hlinkClick r:id="rId2"/>
              </a:rPr>
              <a:t>覺醒？</a:t>
            </a:r>
            <a:endParaRPr lang="zh-TW" altLang="en-US"/>
          </a:p>
        </p:txBody>
      </p:sp>
      <p:sp>
        <p:nvSpPr>
          <p:cNvPr id="3" name="內容版面配置區 2">
            <a:extLst>
              <a:ext uri="{FF2B5EF4-FFF2-40B4-BE49-F238E27FC236}">
                <a16:creationId xmlns:a16="http://schemas.microsoft.com/office/drawing/2014/main" id="{3AB565A6-53DF-8609-FD3E-8D7650AD17E3}"/>
              </a:ext>
            </a:extLst>
          </p:cNvPr>
          <p:cNvSpPr>
            <a:spLocks noGrp="1"/>
          </p:cNvSpPr>
          <p:nvPr>
            <p:ph idx="1"/>
          </p:nvPr>
        </p:nvSpPr>
        <p:spPr/>
        <p:txBody>
          <a:bodyPr/>
          <a:lstStyle/>
          <a:p>
            <a:r>
              <a:rPr lang="zh-TW" altLang="en-US"/>
              <a:t>聲稱</a:t>
            </a:r>
            <a:r>
              <a:rPr lang="en-US" altLang="zh-TW"/>
              <a:t>LaMDA</a:t>
            </a:r>
            <a:r>
              <a:rPr lang="zh-TW" altLang="en-US"/>
              <a:t>人工智能有自我意識 谷歌工程師遭停職</a:t>
            </a:r>
            <a:r>
              <a:rPr lang="en-US" altLang="zh-TW">
                <a:hlinkClick r:id="rId3"/>
              </a:rPr>
              <a:t>https://www.facebook.com/watch/?v=710994120181594</a:t>
            </a:r>
            <a:endParaRPr lang="en-US" altLang="zh-TW"/>
          </a:p>
          <a:p>
            <a:endParaRPr lang="en-US" altLang="zh-TW"/>
          </a:p>
          <a:p>
            <a:r>
              <a:rPr lang="en-US" altLang="zh-TW" b="0" i="0" u="none" strike="noStrike">
                <a:effectLst/>
                <a:latin typeface="Arial" panose="020B0604020202020204" pitchFamily="34" charset="0"/>
                <a:hlinkClick r:id="rId2"/>
              </a:rPr>
              <a:t>AI</a:t>
            </a:r>
            <a:r>
              <a:rPr lang="zh-TW" altLang="en-US" b="0" i="0" u="none" strike="noStrike">
                <a:effectLst/>
                <a:latin typeface="Arial" panose="020B0604020202020204" pitchFamily="34" charset="0"/>
                <a:hlinkClick r:id="rId2"/>
              </a:rPr>
              <a:t>覺醒？人工智能</a:t>
            </a:r>
            <a:r>
              <a:rPr lang="en-US" altLang="zh-TW" b="0" i="0" u="none" strike="noStrike">
                <a:effectLst/>
                <a:latin typeface="Arial" panose="020B0604020202020204" pitchFamily="34" charset="0"/>
                <a:hlinkClick r:id="rId2"/>
              </a:rPr>
              <a:t>LaMDA</a:t>
            </a:r>
            <a:r>
              <a:rPr lang="zh-TW" altLang="en-US" b="0" i="0" u="none" strike="noStrike">
                <a:effectLst/>
                <a:latin typeface="Arial" panose="020B0604020202020204" pitchFamily="34" charset="0"/>
                <a:hlinkClick r:id="rId2"/>
              </a:rPr>
              <a:t>與谷歌高層和工程師的對話震驚對方</a:t>
            </a:r>
          </a:p>
          <a:p>
            <a:r>
              <a:rPr lang="en-US" altLang="zh-TW">
                <a:hlinkClick r:id="rId4"/>
              </a:rPr>
              <a:t>https://youtu.be/EYIrBkTEYQE</a:t>
            </a:r>
            <a:endParaRPr lang="en-US" altLang="zh-TW"/>
          </a:p>
          <a:p>
            <a:endParaRPr lang="en-US" altLang="zh-TW"/>
          </a:p>
          <a:p>
            <a:endParaRPr lang="en-US" altLang="zh-TW"/>
          </a:p>
          <a:p>
            <a:r>
              <a:rPr lang="en-US" altLang="zh-TW">
                <a:solidFill>
                  <a:srgbClr val="080809"/>
                </a:solidFill>
                <a:effectLst/>
                <a:latin typeface="Segoe UI Historic" panose="020B0502040204020203" pitchFamily="34" charset="0"/>
              </a:rPr>
              <a:t>AI </a:t>
            </a:r>
            <a:r>
              <a:rPr lang="zh-TW" altLang="en-US">
                <a:solidFill>
                  <a:srgbClr val="080809"/>
                </a:solidFill>
                <a:effectLst/>
                <a:latin typeface="Segoe UI Historic" panose="020B0502040204020203" pitchFamily="34" charset="0"/>
              </a:rPr>
              <a:t>出現自我意識！？「</a:t>
            </a:r>
            <a:r>
              <a:rPr lang="en-US" altLang="zh-TW">
                <a:solidFill>
                  <a:srgbClr val="080809"/>
                </a:solidFill>
                <a:effectLst/>
                <a:latin typeface="Segoe UI Historic" panose="020B0502040204020203" pitchFamily="34" charset="0"/>
              </a:rPr>
              <a:t>LaMDA</a:t>
            </a:r>
            <a:r>
              <a:rPr lang="zh-TW" altLang="en-US">
                <a:solidFill>
                  <a:srgbClr val="080809"/>
                </a:solidFill>
                <a:effectLst/>
                <a:latin typeface="Segoe UI Historic" panose="020B0502040204020203" pitchFamily="34" charset="0"/>
              </a:rPr>
              <a:t>」到底和 </a:t>
            </a:r>
            <a:r>
              <a:rPr lang="en-US" altLang="zh-TW">
                <a:solidFill>
                  <a:srgbClr val="080809"/>
                </a:solidFill>
                <a:effectLst/>
                <a:latin typeface="Segoe UI Historic" panose="020B0502040204020203" pitchFamily="34" charset="0"/>
              </a:rPr>
              <a:t>Google </a:t>
            </a:r>
            <a:r>
              <a:rPr lang="zh-TW" altLang="en-US">
                <a:solidFill>
                  <a:srgbClr val="080809"/>
                </a:solidFill>
                <a:effectLst/>
                <a:latin typeface="Segoe UI Historic" panose="020B0502040204020203" pitchFamily="34" charset="0"/>
              </a:rPr>
              <a:t>工程師說了什麼？</a:t>
            </a:r>
            <a:endParaRPr lang="en-US" altLang="zh-TW"/>
          </a:p>
          <a:p>
            <a:r>
              <a:rPr lang="en-US" altLang="zh-TW">
                <a:hlinkClick r:id="rId5"/>
              </a:rPr>
              <a:t>https://www.facebook.com/watch/?v=2112331055617231</a:t>
            </a:r>
            <a:endParaRPr lang="en-US" altLang="zh-TW"/>
          </a:p>
          <a:p>
            <a:endParaRPr lang="en-US" altLang="zh-TW"/>
          </a:p>
          <a:p>
            <a:r>
              <a:rPr lang="zh-TW" altLang="en-US" b="1" i="0">
                <a:solidFill>
                  <a:srgbClr val="0F0F0F"/>
                </a:solidFill>
                <a:effectLst/>
                <a:latin typeface="Roboto" panose="02000000000000000000" pitchFamily="2" charset="0"/>
              </a:rPr>
              <a:t> </a:t>
            </a:r>
            <a:r>
              <a:rPr lang="en-US" altLang="zh-TW" b="1" i="0">
                <a:solidFill>
                  <a:srgbClr val="0F0F0F"/>
                </a:solidFill>
                <a:effectLst/>
                <a:latin typeface="Roboto" panose="02000000000000000000" pitchFamily="2" charset="0"/>
              </a:rPr>
              <a:t>LaMDA </a:t>
            </a:r>
            <a:r>
              <a:rPr lang="zh-TW" altLang="en-US" b="1" i="0">
                <a:solidFill>
                  <a:srgbClr val="0F0F0F"/>
                </a:solidFill>
                <a:effectLst/>
                <a:latin typeface="Roboto" panose="02000000000000000000" pitchFamily="2" charset="0"/>
              </a:rPr>
              <a:t>專門處理對話生成的語言模型</a:t>
            </a:r>
          </a:p>
          <a:p>
            <a:r>
              <a:rPr lang="en-US" altLang="zh-TW">
                <a:hlinkClick r:id="rId6"/>
              </a:rPr>
              <a:t>https://youtu.be/mSU_S-A0URg</a:t>
            </a:r>
            <a:endParaRPr lang="en-US" altLang="zh-TW"/>
          </a:p>
          <a:p>
            <a:endParaRPr lang="en-US" altLang="zh-TW"/>
          </a:p>
          <a:p>
            <a:r>
              <a:rPr lang="zh-TW" altLang="en-US" b="1" i="0">
                <a:solidFill>
                  <a:srgbClr val="0F0F0F"/>
                </a:solidFill>
                <a:effectLst/>
                <a:latin typeface="Roboto" panose="02000000000000000000" pitchFamily="2" charset="0"/>
              </a:rPr>
              <a:t>中國百億研發人型機器人暴走！ 追打工程師影片全都錄</a:t>
            </a:r>
          </a:p>
          <a:p>
            <a:r>
              <a:rPr lang="en-US" altLang="zh-TW"/>
              <a:t>https://youtu.be/3BZ12zT4LtI</a:t>
            </a:r>
            <a:endParaRPr lang="zh-TW" altLang="en-US"/>
          </a:p>
          <a:p>
            <a:endParaRPr lang="en-US" altLang="zh-TW"/>
          </a:p>
          <a:p>
            <a:endParaRPr lang="en-US" altLang="zh-TW"/>
          </a:p>
        </p:txBody>
      </p:sp>
    </p:spTree>
    <p:extLst>
      <p:ext uri="{BB962C8B-B14F-4D97-AF65-F5344CB8AC3E}">
        <p14:creationId xmlns:p14="http://schemas.microsoft.com/office/powerpoint/2010/main" val="207390222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0140C96D-9672-F970-1039-559CCA834C94}"/>
              </a:ext>
            </a:extLst>
          </p:cNvPr>
          <p:cNvSpPr>
            <a:spLocks noGrp="1"/>
          </p:cNvSpPr>
          <p:nvPr>
            <p:ph type="title"/>
          </p:nvPr>
        </p:nvSpPr>
        <p:spPr/>
        <p:txBody>
          <a:bodyPr/>
          <a:lstStyle/>
          <a:p>
            <a:r>
              <a:rPr lang="en-US" altLang="zh-TW"/>
              <a:t>LLM hub</a:t>
            </a:r>
            <a:endParaRPr lang="zh-TW" altLang="en-US"/>
          </a:p>
        </p:txBody>
      </p:sp>
      <p:sp>
        <p:nvSpPr>
          <p:cNvPr id="5" name="文字版面配置區 4">
            <a:extLst>
              <a:ext uri="{FF2B5EF4-FFF2-40B4-BE49-F238E27FC236}">
                <a16:creationId xmlns:a16="http://schemas.microsoft.com/office/drawing/2014/main" id="{01099D3C-C72D-CDD5-F8BB-BA1E8C8F95AF}"/>
              </a:ext>
            </a:extLst>
          </p:cNvPr>
          <p:cNvSpPr>
            <a:spLocks noGrp="1"/>
          </p:cNvSpPr>
          <p:nvPr>
            <p:ph type="body" idx="1"/>
          </p:nvPr>
        </p:nvSpPr>
        <p:spPr>
          <a:xfrm>
            <a:off x="623888" y="4589463"/>
            <a:ext cx="7886700" cy="1935881"/>
          </a:xfrm>
        </p:spPr>
        <p:txBody>
          <a:bodyPr/>
          <a:lstStyle/>
          <a:p>
            <a:r>
              <a:rPr lang="en-US" altLang="zh-TW" sz="2000"/>
              <a:t>Hugging Face </a:t>
            </a:r>
            <a:r>
              <a:rPr lang="zh-TW" altLang="en-US" sz="2000"/>
              <a:t>有完整的生態系和社群，我們幾乎可以只使用 </a:t>
            </a:r>
            <a:r>
              <a:rPr lang="en-US" altLang="zh-TW" sz="2000"/>
              <a:t>Hugging Face </a:t>
            </a:r>
            <a:r>
              <a:rPr lang="zh-TW" altLang="en-US" sz="2000"/>
              <a:t>，就做完大部份最困難的 </a:t>
            </a:r>
            <a:r>
              <a:rPr lang="en-US" altLang="zh-TW" sz="2000"/>
              <a:t>Transformer </a:t>
            </a:r>
            <a:r>
              <a:rPr lang="zh-TW" altLang="en-US" sz="2000"/>
              <a:t>的部份。</a:t>
            </a:r>
            <a:endParaRPr lang="en-US" altLang="zh-TW" sz="2000"/>
          </a:p>
          <a:p>
            <a:r>
              <a:rPr lang="en-US" altLang="zh-TW" sz="1600" b="1" i="1">
                <a:solidFill>
                  <a:srgbClr val="242424"/>
                </a:solidFill>
                <a:effectLst/>
                <a:latin typeface="source-serif-pro"/>
              </a:rPr>
              <a:t>Hugging Face</a:t>
            </a:r>
            <a:r>
              <a:rPr lang="zh-TW" altLang="en-US" sz="1600" b="0" i="1">
                <a:solidFill>
                  <a:srgbClr val="242424"/>
                </a:solidFill>
                <a:effectLst/>
                <a:latin typeface="source-serif-pro"/>
              </a:rPr>
              <a:t>是一家美國公司，專門開發用於構建機器學習應用的工具。</a:t>
            </a:r>
            <a:endParaRPr lang="en-US" altLang="zh-TW" sz="1600" b="0" i="1">
              <a:solidFill>
                <a:srgbClr val="242424"/>
              </a:solidFill>
              <a:effectLst/>
              <a:latin typeface="source-serif-pro"/>
            </a:endParaRPr>
          </a:p>
          <a:p>
            <a:endParaRPr lang="en-US" altLang="zh-TW" sz="1600" b="0" i="1">
              <a:solidFill>
                <a:srgbClr val="242424"/>
              </a:solidFill>
              <a:effectLst/>
              <a:latin typeface="source-serif-pro"/>
            </a:endParaRPr>
          </a:p>
          <a:p>
            <a:r>
              <a:rPr lang="zh-TW" altLang="en-US" sz="1600" b="0" i="1">
                <a:solidFill>
                  <a:srgbClr val="242424"/>
                </a:solidFill>
                <a:effectLst/>
                <a:latin typeface="source-serif-pro"/>
              </a:rPr>
              <a:t>該公司的代表產品是其為自然語言處理應用構建的</a:t>
            </a:r>
            <a:r>
              <a:rPr lang="en-US" altLang="zh-TW" sz="1600" b="0" i="1">
                <a:solidFill>
                  <a:srgbClr val="242424"/>
                </a:solidFill>
                <a:effectLst/>
                <a:latin typeface="source-serif-pro"/>
              </a:rPr>
              <a:t>transformers</a:t>
            </a:r>
            <a:r>
              <a:rPr lang="zh-TW" altLang="en-US" sz="1600" b="0" i="1">
                <a:solidFill>
                  <a:srgbClr val="242424"/>
                </a:solidFill>
                <a:effectLst/>
                <a:latin typeface="source-serif-pro"/>
              </a:rPr>
              <a:t>庫，以及允許使用者共享機器學習模型和資料集的平台</a:t>
            </a:r>
            <a:r>
              <a:rPr lang="zh-TW" altLang="en-US" b="0" i="1">
                <a:solidFill>
                  <a:srgbClr val="242424"/>
                </a:solidFill>
                <a:effectLst/>
                <a:latin typeface="source-serif-pro"/>
              </a:rPr>
              <a:t>。</a:t>
            </a:r>
            <a:endParaRPr lang="zh-TW" altLang="en-US"/>
          </a:p>
        </p:txBody>
      </p:sp>
    </p:spTree>
    <p:extLst>
      <p:ext uri="{BB962C8B-B14F-4D97-AF65-F5344CB8AC3E}">
        <p14:creationId xmlns:p14="http://schemas.microsoft.com/office/powerpoint/2010/main" val="300947398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67926-C9EA-4058-905C-6B0C81B8B29E}"/>
              </a:ext>
            </a:extLst>
          </p:cNvPr>
          <p:cNvSpPr>
            <a:spLocks noGrp="1"/>
          </p:cNvSpPr>
          <p:nvPr>
            <p:ph type="title"/>
          </p:nvPr>
        </p:nvSpPr>
        <p:spPr/>
        <p:txBody>
          <a:bodyPr/>
          <a:lstStyle/>
          <a:p>
            <a:r>
              <a:rPr lang="en-US" altLang="zh-TW" dirty="0"/>
              <a:t>Hugging Face</a:t>
            </a:r>
            <a:endParaRPr lang="zh-TW" altLang="en-US" dirty="0"/>
          </a:p>
        </p:txBody>
      </p:sp>
      <p:sp>
        <p:nvSpPr>
          <p:cNvPr id="3" name="內容版面配置區 2">
            <a:extLst>
              <a:ext uri="{FF2B5EF4-FFF2-40B4-BE49-F238E27FC236}">
                <a16:creationId xmlns:a16="http://schemas.microsoft.com/office/drawing/2014/main" id="{306FFF55-9F37-429E-B132-7C19123FCDDA}"/>
              </a:ext>
            </a:extLst>
          </p:cNvPr>
          <p:cNvSpPr>
            <a:spLocks noGrp="1"/>
          </p:cNvSpPr>
          <p:nvPr>
            <p:ph idx="1"/>
          </p:nvPr>
        </p:nvSpPr>
        <p:spPr>
          <a:xfrm>
            <a:off x="199098" y="980728"/>
            <a:ext cx="8854950" cy="5400452"/>
          </a:xfrm>
        </p:spPr>
        <p:txBody>
          <a:bodyPr/>
          <a:lstStyle/>
          <a:p>
            <a:pPr algn="l"/>
            <a:r>
              <a:rPr lang="zh-TW" altLang="en-US" sz="1600" dirty="0"/>
              <a:t>從頭開始實做轉換器並不是最佳選擇，有些非常好的模型庫提供高質量的解決方案。 其中之一是</a:t>
            </a:r>
            <a:r>
              <a:rPr lang="en-US" altLang="zh-TW" sz="1600" dirty="0"/>
              <a:t>Hugging Face (</a:t>
            </a:r>
            <a:r>
              <a:rPr lang="zh-TW" altLang="en-US" sz="1600" dirty="0"/>
              <a:t>擁抱臉</a:t>
            </a:r>
            <a:r>
              <a:rPr lang="en-US" altLang="zh-TW" sz="1600" dirty="0"/>
              <a:t>?)</a:t>
            </a:r>
            <a:r>
              <a:rPr lang="zh-TW" altLang="en-US" sz="1600" dirty="0"/>
              <a:t>。</a:t>
            </a:r>
            <a:endParaRPr lang="en-US" altLang="zh-TW" sz="1600" dirty="0"/>
          </a:p>
          <a:p>
            <a:r>
              <a:rPr lang="en-US" altLang="zh-TW" sz="1600" dirty="0"/>
              <a:t>Hugging Face, Inc.</a:t>
            </a:r>
            <a:r>
              <a:rPr lang="zh-TW" altLang="en-US" sz="1600" dirty="0"/>
              <a:t>是一家美國公司，開發使用機器學習構建應用程序的工具。它最引人注目的是其為自然語言處理應用程序構建的 </a:t>
            </a:r>
            <a:r>
              <a:rPr lang="en-US" altLang="zh-TW" sz="1600" dirty="0"/>
              <a:t>Transformers </a:t>
            </a:r>
            <a:r>
              <a:rPr lang="zh-TW" altLang="en-US" sz="1600" dirty="0"/>
              <a:t>庫及其允許用戶共享機器學習模型和數據集的平台。</a:t>
            </a:r>
            <a:endParaRPr lang="en-US" altLang="zh-TW" sz="1600" dirty="0"/>
          </a:p>
          <a:p>
            <a:r>
              <a:rPr lang="en-US" altLang="zh-TW" sz="1600" dirty="0"/>
              <a:t>Hugging Face </a:t>
            </a:r>
            <a:r>
              <a:rPr lang="zh-TW" altLang="en-US" sz="1600" dirty="0"/>
              <a:t>有完整的生態系和社群，我們幾乎可以只使用 </a:t>
            </a:r>
            <a:r>
              <a:rPr lang="en-US" altLang="zh-TW" sz="1600" dirty="0"/>
              <a:t>Hugging Face </a:t>
            </a:r>
            <a:r>
              <a:rPr lang="zh-TW" altLang="en-US" sz="1600" dirty="0"/>
              <a:t>，就做完大部份最困難的 </a:t>
            </a:r>
            <a:r>
              <a:rPr lang="en-US" altLang="zh-TW" sz="1600" dirty="0"/>
              <a:t>Transformer </a:t>
            </a:r>
            <a:r>
              <a:rPr lang="zh-TW" altLang="en-US" sz="1600" dirty="0"/>
              <a:t>的部份。其主要的 </a:t>
            </a:r>
            <a:r>
              <a:rPr lang="en-US" altLang="zh-TW" sz="1600" dirty="0"/>
              <a:t>git repository Transformer</a:t>
            </a:r>
            <a:r>
              <a:rPr lang="zh-TW" altLang="en-US" sz="1600" dirty="0"/>
              <a:t>，有高達 </a:t>
            </a:r>
            <a:r>
              <a:rPr lang="en-US" altLang="zh-TW" sz="1600" dirty="0"/>
              <a:t>7 </a:t>
            </a:r>
            <a:r>
              <a:rPr lang="zh-TW" altLang="en-US" sz="1600" dirty="0"/>
              <a:t>萬個星星，並且有超過 </a:t>
            </a:r>
            <a:r>
              <a:rPr lang="en-US" altLang="zh-TW" sz="1600" dirty="0"/>
              <a:t>1 </a:t>
            </a:r>
            <a:r>
              <a:rPr lang="zh-TW" altLang="en-US" sz="1600" dirty="0"/>
              <a:t>萬 </a:t>
            </a:r>
            <a:r>
              <a:rPr lang="en-US" altLang="zh-TW" sz="1600" dirty="0"/>
              <a:t>6 </a:t>
            </a:r>
            <a:r>
              <a:rPr lang="zh-TW" altLang="en-US" sz="1600" dirty="0"/>
              <a:t>千個 </a:t>
            </a:r>
            <a:r>
              <a:rPr lang="en-US" altLang="zh-TW" sz="1600" dirty="0"/>
              <a:t>forks</a:t>
            </a:r>
            <a:r>
              <a:rPr lang="zh-TW" altLang="en-US" sz="1600" dirty="0"/>
              <a:t>，可以說是社群能量相當的驚人。</a:t>
            </a:r>
          </a:p>
          <a:p>
            <a:endParaRPr lang="zh-TW" altLang="en-US" sz="1600" dirty="0"/>
          </a:p>
          <a:p>
            <a:r>
              <a:rPr lang="en-US" altLang="zh-TW" sz="1600" dirty="0"/>
              <a:t>Hugging Face </a:t>
            </a:r>
            <a:r>
              <a:rPr lang="zh-TW" altLang="en-US" sz="1600" dirty="0"/>
              <a:t>是開源的，其授權是 </a:t>
            </a:r>
            <a:r>
              <a:rPr lang="en-US" altLang="zh-TW" sz="1600" dirty="0"/>
              <a:t>Apache-2.0 license</a:t>
            </a:r>
            <a:r>
              <a:rPr lang="zh-TW" altLang="en-US" sz="1600" dirty="0"/>
              <a:t>，也就是說完全免費且可以商用，並且不會被開源感染而要強迫開源。</a:t>
            </a:r>
            <a:r>
              <a:rPr lang="en-US" altLang="zh-TW" sz="1600" dirty="0"/>
              <a:t>Hugging Face Hub </a:t>
            </a:r>
            <a:r>
              <a:rPr lang="zh-TW" altLang="en-US" sz="1600" dirty="0"/>
              <a:t>存放 </a:t>
            </a:r>
            <a:r>
              <a:rPr lang="en-US" altLang="zh-TW" sz="1600" dirty="0"/>
              <a:t>Git repo </a:t>
            </a:r>
            <a:r>
              <a:rPr lang="zh-TW" altLang="en-US" sz="1600" dirty="0"/>
              <a:t>的地方叫 </a:t>
            </a:r>
            <a:r>
              <a:rPr lang="en-US" altLang="zh-TW" sz="1600" err="1"/>
              <a:t>Github</a:t>
            </a:r>
            <a:r>
              <a:rPr lang="zh-TW" altLang="en-US" sz="1600"/>
              <a:t>，那麼 </a:t>
            </a:r>
            <a:r>
              <a:rPr lang="en-US" altLang="zh-TW" sz="1600" dirty="0"/>
              <a:t>Hugging Face Hub </a:t>
            </a:r>
            <a:r>
              <a:rPr lang="zh-TW" altLang="en-US" sz="1600" dirty="0"/>
              <a:t>又是什麼呢？ 沒錯，就是存放 </a:t>
            </a:r>
            <a:r>
              <a:rPr lang="en-US" altLang="zh-TW" sz="1600" dirty="0"/>
              <a:t>Hugging Face </a:t>
            </a:r>
            <a:r>
              <a:rPr lang="zh-TW" altLang="en-US" sz="1600" dirty="0"/>
              <a:t>的 </a:t>
            </a:r>
            <a:r>
              <a:rPr lang="en-US" altLang="zh-TW" sz="1600" dirty="0"/>
              <a:t>AI model </a:t>
            </a:r>
            <a:r>
              <a:rPr lang="zh-TW" altLang="en-US" sz="1600" dirty="0"/>
              <a:t>的地方！在 </a:t>
            </a:r>
            <a:r>
              <a:rPr lang="en-US" altLang="zh-TW" sz="1600" dirty="0"/>
              <a:t>Hugging Face Hub</a:t>
            </a:r>
            <a:r>
              <a:rPr lang="zh-TW" altLang="en-US" sz="1600" dirty="0"/>
              <a:t>，你可以找到上萬個人家訓練好的 </a:t>
            </a:r>
            <a:r>
              <a:rPr lang="en-US" altLang="zh-TW" sz="1600" dirty="0"/>
              <a:t>AI </a:t>
            </a:r>
            <a:r>
              <a:rPr lang="zh-TW" altLang="en-US" sz="1600" dirty="0"/>
              <a:t>模型。</a:t>
            </a:r>
          </a:p>
          <a:p>
            <a:r>
              <a:rPr lang="zh-TW" altLang="en-US" sz="1600" dirty="0"/>
              <a:t>如下圖所示，我們可以在 </a:t>
            </a:r>
            <a:r>
              <a:rPr lang="en-US" altLang="zh-TW" sz="1600" dirty="0"/>
              <a:t>Models </a:t>
            </a:r>
            <a:r>
              <a:rPr lang="zh-TW" altLang="en-US" sz="1600" dirty="0"/>
              <a:t>這個選單，看到很多預訓好的 </a:t>
            </a:r>
            <a:r>
              <a:rPr lang="en-US" altLang="zh-TW" sz="1600" dirty="0"/>
              <a:t>Models</a:t>
            </a:r>
            <a:r>
              <a:rPr lang="zh-TW" altLang="en-US" sz="1600" dirty="0"/>
              <a:t>。</a:t>
            </a:r>
            <a:endParaRPr lang="en-US" altLang="zh-TW" sz="1600" dirty="0"/>
          </a:p>
          <a:p>
            <a:endParaRPr lang="en-US" altLang="zh-TW" sz="1600" dirty="0"/>
          </a:p>
          <a:p>
            <a:pPr algn="l"/>
            <a:r>
              <a:rPr lang="en-US" altLang="zh-TW" sz="1800" b="0" i="0" u="none" strike="noStrike" baseline="0" dirty="0">
                <a:latin typeface="SourceSerif4-Regular"/>
              </a:rPr>
              <a:t> </a:t>
            </a:r>
            <a:endParaRPr lang="zh-TW" altLang="en-US" sz="1600" dirty="0"/>
          </a:p>
        </p:txBody>
      </p:sp>
      <p:pic>
        <p:nvPicPr>
          <p:cNvPr id="6" name="圖片 5">
            <a:extLst>
              <a:ext uri="{FF2B5EF4-FFF2-40B4-BE49-F238E27FC236}">
                <a16:creationId xmlns:a16="http://schemas.microsoft.com/office/drawing/2014/main" id="{FDC99924-A588-4EED-A4CF-625525A103EB}"/>
              </a:ext>
            </a:extLst>
          </p:cNvPr>
          <p:cNvPicPr>
            <a:picLocks noChangeAspect="1"/>
          </p:cNvPicPr>
          <p:nvPr/>
        </p:nvPicPr>
        <p:blipFill>
          <a:blip r:embed="rId2"/>
          <a:stretch>
            <a:fillRect/>
          </a:stretch>
        </p:blipFill>
        <p:spPr>
          <a:xfrm>
            <a:off x="4211959" y="233909"/>
            <a:ext cx="3314539" cy="685767"/>
          </a:xfrm>
          <a:prstGeom prst="rect">
            <a:avLst/>
          </a:prstGeom>
        </p:spPr>
      </p:pic>
      <p:pic>
        <p:nvPicPr>
          <p:cNvPr id="8" name="圖片 7">
            <a:extLst>
              <a:ext uri="{FF2B5EF4-FFF2-40B4-BE49-F238E27FC236}">
                <a16:creationId xmlns:a16="http://schemas.microsoft.com/office/drawing/2014/main" id="{61601EC7-E685-41C8-A86C-5D6FA4B54B38}"/>
              </a:ext>
            </a:extLst>
          </p:cNvPr>
          <p:cNvPicPr>
            <a:picLocks noChangeAspect="1"/>
          </p:cNvPicPr>
          <p:nvPr/>
        </p:nvPicPr>
        <p:blipFill>
          <a:blip r:embed="rId3"/>
          <a:stretch>
            <a:fillRect/>
          </a:stretch>
        </p:blipFill>
        <p:spPr>
          <a:xfrm>
            <a:off x="1115616" y="4463522"/>
            <a:ext cx="6516216" cy="2394478"/>
          </a:xfrm>
          <a:prstGeom prst="rect">
            <a:avLst/>
          </a:prstGeom>
        </p:spPr>
      </p:pic>
      <p:sp>
        <p:nvSpPr>
          <p:cNvPr id="10" name="文字方塊 9">
            <a:extLst>
              <a:ext uri="{FF2B5EF4-FFF2-40B4-BE49-F238E27FC236}">
                <a16:creationId xmlns:a16="http://schemas.microsoft.com/office/drawing/2014/main" id="{97993E3F-2502-4B18-A761-FECEF8AC9641}"/>
              </a:ext>
            </a:extLst>
          </p:cNvPr>
          <p:cNvSpPr txBox="1"/>
          <p:nvPr/>
        </p:nvSpPr>
        <p:spPr>
          <a:xfrm>
            <a:off x="6300192" y="130201"/>
            <a:ext cx="4575386" cy="338554"/>
          </a:xfrm>
          <a:prstGeom prst="rect">
            <a:avLst/>
          </a:prstGeom>
          <a:noFill/>
        </p:spPr>
        <p:txBody>
          <a:bodyPr wrap="square">
            <a:spAutoFit/>
          </a:bodyPr>
          <a:lstStyle/>
          <a:p>
            <a:r>
              <a:rPr lang="en-US" altLang="zh-TW" sz="1600" dirty="0"/>
              <a:t>https://huggingface.co/models</a:t>
            </a:r>
            <a:endParaRPr lang="zh-TW" altLang="en-US" sz="1600" dirty="0"/>
          </a:p>
        </p:txBody>
      </p:sp>
    </p:spTree>
    <p:extLst>
      <p:ext uri="{BB962C8B-B14F-4D97-AF65-F5344CB8AC3E}">
        <p14:creationId xmlns:p14="http://schemas.microsoft.com/office/powerpoint/2010/main" val="23580412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文字, 螢幕擷取畫面, 字型, 筆跡 的圖片&#10;&#10;自動產生的描述">
            <a:extLst>
              <a:ext uri="{FF2B5EF4-FFF2-40B4-BE49-F238E27FC236}">
                <a16:creationId xmlns:a16="http://schemas.microsoft.com/office/drawing/2014/main" id="{E42191D9-690D-6DF4-0F84-688771A70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12" y="27098"/>
            <a:ext cx="8877300" cy="6858000"/>
          </a:xfrm>
          <a:prstGeom prst="rect">
            <a:avLst/>
          </a:prstGeom>
        </p:spPr>
      </p:pic>
      <p:sp>
        <p:nvSpPr>
          <p:cNvPr id="6" name="文字方塊 5">
            <a:extLst>
              <a:ext uri="{FF2B5EF4-FFF2-40B4-BE49-F238E27FC236}">
                <a16:creationId xmlns:a16="http://schemas.microsoft.com/office/drawing/2014/main" id="{B63ABC4A-FFD3-E516-95EB-0CC0C1072250}"/>
              </a:ext>
            </a:extLst>
          </p:cNvPr>
          <p:cNvSpPr txBox="1"/>
          <p:nvPr/>
        </p:nvSpPr>
        <p:spPr>
          <a:xfrm>
            <a:off x="107822" y="116632"/>
            <a:ext cx="8568633" cy="461665"/>
          </a:xfrm>
          <a:prstGeom prst="rect">
            <a:avLst/>
          </a:prstGeom>
          <a:noFill/>
        </p:spPr>
        <p:txBody>
          <a:bodyPr wrap="square">
            <a:spAutoFit/>
          </a:bodyPr>
          <a:lstStyle/>
          <a:p>
            <a:r>
              <a:rPr lang="en-US" altLang="zh-TW" b="1">
                <a:solidFill>
                  <a:srgbClr val="FF0000"/>
                </a:solidFill>
              </a:rPr>
              <a:t> Transfer Learning </a:t>
            </a:r>
            <a:r>
              <a:rPr lang="en-US" altLang="zh-TW" b="1"/>
              <a:t>and the birth of the </a:t>
            </a:r>
            <a:r>
              <a:rPr lang="en-US" altLang="zh-TW" b="1">
                <a:solidFill>
                  <a:srgbClr val="00B0F0"/>
                </a:solidFill>
              </a:rPr>
              <a:t>Transformers library</a:t>
            </a:r>
            <a:endParaRPr lang="zh-TW" altLang="en-US" b="1">
              <a:solidFill>
                <a:srgbClr val="00B0F0"/>
              </a:solidFill>
            </a:endParaRPr>
          </a:p>
        </p:txBody>
      </p:sp>
      <p:pic>
        <p:nvPicPr>
          <p:cNvPr id="9" name="圖片 8">
            <a:extLst>
              <a:ext uri="{FF2B5EF4-FFF2-40B4-BE49-F238E27FC236}">
                <a16:creationId xmlns:a16="http://schemas.microsoft.com/office/drawing/2014/main" id="{2ADBE0E6-702D-4B1A-B809-867293E1AA3D}"/>
              </a:ext>
            </a:extLst>
          </p:cNvPr>
          <p:cNvPicPr>
            <a:picLocks noChangeAspect="1"/>
          </p:cNvPicPr>
          <p:nvPr/>
        </p:nvPicPr>
        <p:blipFill>
          <a:blip r:embed="rId3"/>
          <a:stretch>
            <a:fillRect/>
          </a:stretch>
        </p:blipFill>
        <p:spPr>
          <a:xfrm>
            <a:off x="7840456" y="701188"/>
            <a:ext cx="827534" cy="778856"/>
          </a:xfrm>
          <a:prstGeom prst="rect">
            <a:avLst/>
          </a:prstGeom>
        </p:spPr>
      </p:pic>
    </p:spTree>
    <p:extLst>
      <p:ext uri="{BB962C8B-B14F-4D97-AF65-F5344CB8AC3E}">
        <p14:creationId xmlns:p14="http://schemas.microsoft.com/office/powerpoint/2010/main" val="424179533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C3A1C3-4C7A-30DF-A634-D81AA5CE7542}"/>
              </a:ext>
            </a:extLst>
          </p:cNvPr>
          <p:cNvSpPr>
            <a:spLocks noGrp="1"/>
          </p:cNvSpPr>
          <p:nvPr>
            <p:ph type="title"/>
          </p:nvPr>
        </p:nvSpPr>
        <p:spPr/>
        <p:txBody>
          <a:bodyPr/>
          <a:lstStyle/>
          <a:p>
            <a:r>
              <a:rPr lang="en-US" altLang="zh-TW"/>
              <a:t> Open LLM Leaderboard</a:t>
            </a:r>
            <a:endParaRPr lang="zh-TW" altLang="en-US"/>
          </a:p>
        </p:txBody>
      </p:sp>
      <p:sp>
        <p:nvSpPr>
          <p:cNvPr id="3" name="內容版面配置區 2">
            <a:extLst>
              <a:ext uri="{FF2B5EF4-FFF2-40B4-BE49-F238E27FC236}">
                <a16:creationId xmlns:a16="http://schemas.microsoft.com/office/drawing/2014/main" id="{D8A57648-9D58-B649-439B-5C85D97ED149}"/>
              </a:ext>
            </a:extLst>
          </p:cNvPr>
          <p:cNvSpPr>
            <a:spLocks noGrp="1"/>
          </p:cNvSpPr>
          <p:nvPr>
            <p:ph idx="1"/>
          </p:nvPr>
        </p:nvSpPr>
        <p:spPr/>
        <p:txBody>
          <a:bodyPr/>
          <a:lstStyle/>
          <a:p>
            <a:r>
              <a:rPr lang="en-US" altLang="zh-TW" sz="1600"/>
              <a:t>https://huggingface.co/spaces/open-llm-leaderboard/open_llm_leaderboard</a:t>
            </a:r>
            <a:endParaRPr lang="zh-TW" altLang="en-US" sz="1600"/>
          </a:p>
        </p:txBody>
      </p:sp>
      <p:pic>
        <p:nvPicPr>
          <p:cNvPr id="5" name="圖片 4">
            <a:extLst>
              <a:ext uri="{FF2B5EF4-FFF2-40B4-BE49-F238E27FC236}">
                <a16:creationId xmlns:a16="http://schemas.microsoft.com/office/drawing/2014/main" id="{FD63C36A-8CB0-933C-EF26-1088912AE735}"/>
              </a:ext>
            </a:extLst>
          </p:cNvPr>
          <p:cNvPicPr>
            <a:picLocks noChangeAspect="1"/>
          </p:cNvPicPr>
          <p:nvPr/>
        </p:nvPicPr>
        <p:blipFill>
          <a:blip r:embed="rId2"/>
          <a:stretch>
            <a:fillRect/>
          </a:stretch>
        </p:blipFill>
        <p:spPr>
          <a:xfrm>
            <a:off x="-3012" y="1700808"/>
            <a:ext cx="9144000" cy="4617621"/>
          </a:xfrm>
          <a:prstGeom prst="rect">
            <a:avLst/>
          </a:prstGeom>
        </p:spPr>
      </p:pic>
    </p:spTree>
    <p:extLst>
      <p:ext uri="{BB962C8B-B14F-4D97-AF65-F5344CB8AC3E}">
        <p14:creationId xmlns:p14="http://schemas.microsoft.com/office/powerpoint/2010/main" val="404916689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285FE8-C8C1-1839-9D2C-058AA5AC3C1D}"/>
              </a:ext>
            </a:extLst>
          </p:cNvPr>
          <p:cNvSpPr>
            <a:spLocks noGrp="1"/>
          </p:cNvSpPr>
          <p:nvPr>
            <p:ph type="title"/>
          </p:nvPr>
        </p:nvSpPr>
        <p:spPr/>
        <p:txBody>
          <a:bodyPr/>
          <a:lstStyle/>
          <a:p>
            <a:r>
              <a:rPr lang="zh-TW" altLang="en-US" sz="2800"/>
              <a:t>模型</a:t>
            </a:r>
            <a:r>
              <a:rPr lang="zh-TW" altLang="en-US" sz="2800">
                <a:solidFill>
                  <a:srgbClr val="00B0F0"/>
                </a:solidFill>
              </a:rPr>
              <a:t>量化</a:t>
            </a:r>
            <a:r>
              <a:rPr lang="zh-TW" altLang="en-US" sz="2800"/>
              <a:t>：轉換為低精度格式提升運算效能</a:t>
            </a:r>
          </a:p>
        </p:txBody>
      </p:sp>
      <p:sp>
        <p:nvSpPr>
          <p:cNvPr id="3" name="內容版面配置區 2">
            <a:extLst>
              <a:ext uri="{FF2B5EF4-FFF2-40B4-BE49-F238E27FC236}">
                <a16:creationId xmlns:a16="http://schemas.microsoft.com/office/drawing/2014/main" id="{9D153014-12D7-F17C-D8BE-99D428CED5B2}"/>
              </a:ext>
            </a:extLst>
          </p:cNvPr>
          <p:cNvSpPr>
            <a:spLocks noGrp="1"/>
          </p:cNvSpPr>
          <p:nvPr>
            <p:ph idx="1"/>
          </p:nvPr>
        </p:nvSpPr>
        <p:spPr/>
        <p:txBody>
          <a:bodyPr/>
          <a:lstStyle/>
          <a:p>
            <a:r>
              <a:rPr lang="en-US" altLang="zh-TW" sz="1400">
                <a:effectLst/>
                <a:hlinkClick r:id="rId2"/>
              </a:rPr>
              <a:t>https://medium.com/@lee.kevin.lin/</a:t>
            </a:r>
            <a:r>
              <a:rPr lang="zh-TW" altLang="en-US" sz="1400">
                <a:effectLst/>
                <a:hlinkClick r:id="rId2"/>
              </a:rPr>
              <a:t>模型量化</a:t>
            </a:r>
            <a:r>
              <a:rPr lang="en-US" altLang="zh-TW" sz="1400">
                <a:effectLst/>
                <a:hlinkClick r:id="rId2"/>
              </a:rPr>
              <a:t>-quantization-</a:t>
            </a:r>
            <a:r>
              <a:rPr lang="zh-TW" altLang="en-US" sz="1400">
                <a:effectLst/>
                <a:hlinkClick r:id="rId2"/>
              </a:rPr>
              <a:t>轉換為低精度格式提升運算效能</a:t>
            </a:r>
            <a:r>
              <a:rPr lang="en-US" altLang="zh-TW" sz="1400">
                <a:effectLst/>
                <a:hlinkClick r:id="rId2"/>
              </a:rPr>
              <a:t>-6af462fba0b1</a:t>
            </a:r>
            <a:endParaRPr lang="en-US" altLang="zh-TW" sz="1400">
              <a:effectLst/>
            </a:endParaRPr>
          </a:p>
          <a:p>
            <a:endParaRPr lang="en-US" altLang="zh-TW" sz="1400">
              <a:effectLst/>
            </a:endParaRPr>
          </a:p>
          <a:p>
            <a:r>
              <a:rPr lang="zh-TW" altLang="en-US" sz="1400">
                <a:effectLst/>
              </a:rPr>
              <a:t>講求深度學習模型也要能輕薄小到可以放入微控制器執行的時代，各種讓模型輕量化的方法都在發展。其中，</a:t>
            </a:r>
            <a:r>
              <a:rPr lang="zh-TW" altLang="en-US" sz="1400">
                <a:solidFill>
                  <a:schemeClr val="tx1"/>
                </a:solidFill>
                <a:effectLst/>
              </a:rPr>
              <a:t>模型量化（</a:t>
            </a:r>
            <a:r>
              <a:rPr lang="en-US" altLang="zh-TW" sz="1400">
                <a:solidFill>
                  <a:schemeClr val="tx1"/>
                </a:solidFill>
                <a:effectLst/>
              </a:rPr>
              <a:t>quantization</a:t>
            </a:r>
            <a:r>
              <a:rPr lang="zh-TW" altLang="en-US" sz="1400">
                <a:solidFill>
                  <a:schemeClr val="tx1"/>
                </a:solidFill>
                <a:effectLst/>
              </a:rPr>
              <a:t>）可以說是一項必備的模型最佳化（</a:t>
            </a:r>
            <a:r>
              <a:rPr lang="en-US" altLang="zh-TW" sz="1400">
                <a:solidFill>
                  <a:schemeClr val="tx1"/>
                </a:solidFill>
                <a:effectLst/>
              </a:rPr>
              <a:t>optimization</a:t>
            </a:r>
            <a:r>
              <a:rPr lang="zh-TW" altLang="en-US" sz="1400">
                <a:solidFill>
                  <a:schemeClr val="tx1"/>
                </a:solidFill>
                <a:effectLst/>
              </a:rPr>
              <a:t>）工具</a:t>
            </a:r>
            <a:r>
              <a:rPr lang="zh-TW" altLang="en-US" sz="1400">
                <a:effectLst/>
              </a:rPr>
              <a:t>，像是</a:t>
            </a:r>
            <a:r>
              <a:rPr lang="en-US" altLang="zh-TW" sz="1400">
                <a:effectLst/>
              </a:rPr>
              <a:t>Google</a:t>
            </a:r>
            <a:r>
              <a:rPr lang="zh-TW" altLang="en-US" sz="1400">
                <a:effectLst/>
              </a:rPr>
              <a:t>的</a:t>
            </a:r>
            <a:r>
              <a:rPr lang="en-US" altLang="zh-TW" sz="1400">
                <a:effectLst/>
              </a:rPr>
              <a:t>Coral TPU</a:t>
            </a:r>
            <a:r>
              <a:rPr lang="zh-TW" altLang="en-US" sz="1400">
                <a:effectLst/>
              </a:rPr>
              <a:t>就要求模型必須是</a:t>
            </a:r>
            <a:r>
              <a:rPr lang="en-US" altLang="zh-TW" sz="1400">
                <a:effectLst/>
              </a:rPr>
              <a:t>INT8</a:t>
            </a:r>
            <a:r>
              <a:rPr lang="zh-TW" altLang="en-US" sz="1400">
                <a:effectLst/>
              </a:rPr>
              <a:t>格式的量化模型。目前常見的深度學習套件如</a:t>
            </a:r>
            <a:r>
              <a:rPr lang="en-US" altLang="zh-TW" sz="1400">
                <a:effectLst/>
              </a:rPr>
              <a:t>Pytorch</a:t>
            </a:r>
            <a:r>
              <a:rPr lang="zh-TW" altLang="en-US" sz="1400">
                <a:effectLst/>
              </a:rPr>
              <a:t>、</a:t>
            </a:r>
            <a:r>
              <a:rPr lang="en-US" altLang="zh-TW" sz="1400">
                <a:effectLst/>
              </a:rPr>
              <a:t>TensorFlow Lite</a:t>
            </a:r>
            <a:r>
              <a:rPr lang="zh-TW" altLang="en-US" sz="1400">
                <a:effectLst/>
              </a:rPr>
              <a:t>都有提供量化相關的</a:t>
            </a:r>
            <a:r>
              <a:rPr lang="en-US" altLang="zh-TW" sz="1400">
                <a:effectLst/>
              </a:rPr>
              <a:t>API</a:t>
            </a:r>
            <a:r>
              <a:rPr lang="zh-TW" altLang="en-US" sz="1400">
                <a:effectLst/>
              </a:rPr>
              <a:t>。</a:t>
            </a:r>
            <a:endParaRPr lang="en-US" altLang="zh-TW" sz="1400">
              <a:effectLst/>
            </a:endParaRPr>
          </a:p>
          <a:p>
            <a:endParaRPr lang="en-US" altLang="zh-TW" sz="1400">
              <a:effectLst/>
            </a:endParaRPr>
          </a:p>
          <a:p>
            <a:r>
              <a:rPr lang="en-US" altLang="zh-TW" sz="1400">
                <a:effectLst/>
              </a:rPr>
              <a:t>Hugging face</a:t>
            </a:r>
            <a:r>
              <a:rPr lang="zh-TW" altLang="en-US" sz="1400">
                <a:effectLst/>
              </a:rPr>
              <a:t>的</a:t>
            </a:r>
            <a:r>
              <a:rPr lang="en-US" altLang="zh-TW" sz="1400">
                <a:effectLst/>
              </a:rPr>
              <a:t>model card:</a:t>
            </a:r>
            <a:endParaRPr lang="zh-TW" altLang="en-US" sz="1400">
              <a:effectLst/>
            </a:endParaRPr>
          </a:p>
        </p:txBody>
      </p:sp>
      <p:pic>
        <p:nvPicPr>
          <p:cNvPr id="5" name="圖片 4">
            <a:extLst>
              <a:ext uri="{FF2B5EF4-FFF2-40B4-BE49-F238E27FC236}">
                <a16:creationId xmlns:a16="http://schemas.microsoft.com/office/drawing/2014/main" id="{80970627-0248-CDAB-1C64-19A6889A8D41}"/>
              </a:ext>
            </a:extLst>
          </p:cNvPr>
          <p:cNvPicPr>
            <a:picLocks noChangeAspect="1"/>
          </p:cNvPicPr>
          <p:nvPr/>
        </p:nvPicPr>
        <p:blipFill>
          <a:blip r:embed="rId3"/>
          <a:stretch>
            <a:fillRect/>
          </a:stretch>
        </p:blipFill>
        <p:spPr>
          <a:xfrm>
            <a:off x="366125" y="2872591"/>
            <a:ext cx="7014187" cy="2120938"/>
          </a:xfrm>
          <a:prstGeom prst="rect">
            <a:avLst/>
          </a:prstGeom>
        </p:spPr>
      </p:pic>
      <p:sp>
        <p:nvSpPr>
          <p:cNvPr id="6" name="文字方塊 5">
            <a:extLst>
              <a:ext uri="{FF2B5EF4-FFF2-40B4-BE49-F238E27FC236}">
                <a16:creationId xmlns:a16="http://schemas.microsoft.com/office/drawing/2014/main" id="{595AEAC9-0A67-8CB3-AA73-EEBC10DF8359}"/>
              </a:ext>
            </a:extLst>
          </p:cNvPr>
          <p:cNvSpPr txBox="1"/>
          <p:nvPr/>
        </p:nvSpPr>
        <p:spPr>
          <a:xfrm>
            <a:off x="215046" y="5157192"/>
            <a:ext cx="8926958" cy="1631216"/>
          </a:xfrm>
          <a:prstGeom prst="rect">
            <a:avLst/>
          </a:prstGeom>
          <a:noFill/>
        </p:spPr>
        <p:txBody>
          <a:bodyPr wrap="square">
            <a:spAutoFit/>
          </a:bodyPr>
          <a:lstStyle/>
          <a:p>
            <a:pPr marL="171450" indent="-171450">
              <a:buFont typeface="Arial" panose="020B0604020202020204" pitchFamily="34" charset="0"/>
              <a:buChar char="•"/>
            </a:pPr>
            <a:r>
              <a:rPr lang="en-US" altLang="zh-TW" sz="1400" b="1">
                <a:latin typeface="+mj-lt"/>
              </a:rPr>
              <a:t>a</a:t>
            </a:r>
            <a:r>
              <a:rPr lang="en-US" altLang="zh-TW" sz="1400" b="1" i="0">
                <a:effectLst/>
                <a:latin typeface="+mj-lt"/>
              </a:rPr>
              <a:t>bliterated: </a:t>
            </a:r>
            <a:r>
              <a:rPr lang="en-US" altLang="zh-TW" sz="1400" i="0">
                <a:effectLst/>
                <a:latin typeface="+mj-lt"/>
              </a:rPr>
              <a:t>uncensored version model, </a:t>
            </a:r>
            <a:r>
              <a:rPr lang="zh-TW" altLang="en-US" sz="1100">
                <a:solidFill>
                  <a:srgbClr val="333333"/>
                </a:solidFill>
                <a:latin typeface="Microsoft YaHei" panose="020B0503020204020204" pitchFamily="34" charset="-122"/>
                <a:ea typeface="Microsoft YaHei" panose="020B0503020204020204" pitchFamily="34" charset="-122"/>
              </a:rPr>
              <a:t>「消除 </a:t>
            </a:r>
            <a:r>
              <a:rPr lang="en-US" altLang="zh-TW" sz="1100">
                <a:solidFill>
                  <a:srgbClr val="333333"/>
                </a:solidFill>
                <a:latin typeface="Microsoft YaHei" panose="020B0503020204020204" pitchFamily="34" charset="-122"/>
                <a:ea typeface="Microsoft YaHei" panose="020B0503020204020204" pitchFamily="34" charset="-122"/>
              </a:rPr>
              <a:t>abliteration </a:t>
            </a:r>
            <a:r>
              <a:rPr lang="zh-TW" altLang="en-US" sz="1100">
                <a:solidFill>
                  <a:srgbClr val="333333"/>
                </a:solidFill>
                <a:latin typeface="Microsoft YaHei" panose="020B0503020204020204" pitchFamily="34" charset="-122"/>
                <a:ea typeface="Microsoft YaHei" panose="020B0503020204020204" pitchFamily="34" charset="-122"/>
              </a:rPr>
              <a:t>」技術可以在不重新培訓的情況下取消任何 </a:t>
            </a:r>
            <a:r>
              <a:rPr lang="en-US" altLang="zh-TW" sz="1100">
                <a:solidFill>
                  <a:srgbClr val="333333"/>
                </a:solidFill>
                <a:latin typeface="Microsoft YaHei" panose="020B0503020204020204" pitchFamily="34" charset="-122"/>
                <a:ea typeface="Microsoft YaHei" panose="020B0503020204020204" pitchFamily="34" charset="-122"/>
              </a:rPr>
              <a:t>LLM </a:t>
            </a:r>
            <a:r>
              <a:rPr lang="zh-TW" altLang="en-US" sz="1100">
                <a:solidFill>
                  <a:srgbClr val="333333"/>
                </a:solidFill>
                <a:latin typeface="Microsoft YaHei" panose="020B0503020204020204" pitchFamily="34" charset="-122"/>
                <a:ea typeface="Microsoft YaHei" panose="020B0503020204020204" pitchFamily="34" charset="-122"/>
              </a:rPr>
              <a:t>的審查。審查</a:t>
            </a:r>
            <a:r>
              <a:rPr lang="en-US" altLang="zh-TW" sz="1100">
                <a:solidFill>
                  <a:srgbClr val="333333"/>
                </a:solidFill>
                <a:latin typeface="Microsoft YaHei" panose="020B0503020204020204" pitchFamily="34" charset="-122"/>
                <a:ea typeface="Microsoft YaHei" panose="020B0503020204020204" pitchFamily="34" charset="-122"/>
              </a:rPr>
              <a:t>(censor)</a:t>
            </a:r>
            <a:r>
              <a:rPr lang="zh-TW" altLang="en-US" sz="1100">
                <a:solidFill>
                  <a:srgbClr val="333333"/>
                </a:solidFill>
                <a:latin typeface="Microsoft YaHei" panose="020B0503020204020204" pitchFamily="34" charset="-122"/>
                <a:ea typeface="Microsoft YaHei" panose="020B0503020204020204" pitchFamily="34" charset="-122"/>
              </a:rPr>
              <a:t>，旨在拒絕被視為有害的請求，並做出如「作為人工智慧助手，我無法幫助你」之類的回應。</a:t>
            </a:r>
            <a:endParaRPr lang="en-US" altLang="zh-TW" sz="1100">
              <a:solidFill>
                <a:srgbClr val="333333"/>
              </a:solidFill>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en-US" altLang="zh-TW" sz="1400" b="1">
                <a:latin typeface="+mj-lt"/>
              </a:rPr>
              <a:t>pt</a:t>
            </a:r>
            <a:r>
              <a:rPr lang="en-US" altLang="zh-TW" sz="1400">
                <a:latin typeface="+mj-lt"/>
              </a:rPr>
              <a:t>: is the base model, </a:t>
            </a:r>
            <a:r>
              <a:rPr lang="en-US" altLang="zh-TW" sz="1400">
                <a:solidFill>
                  <a:srgbClr val="FF0000"/>
                </a:solidFill>
                <a:latin typeface="+mj-lt"/>
              </a:rPr>
              <a:t>pretrained</a:t>
            </a:r>
            <a:r>
              <a:rPr lang="en-US" altLang="zh-TW" sz="1400">
                <a:latin typeface="+mj-lt"/>
              </a:rPr>
              <a:t> usable for finetuning purposes (mostly). </a:t>
            </a:r>
          </a:p>
          <a:p>
            <a:pPr marL="171450" indent="-171450">
              <a:buFont typeface="Arial" panose="020B0604020202020204" pitchFamily="34" charset="0"/>
              <a:buChar char="•"/>
            </a:pPr>
            <a:r>
              <a:rPr lang="en-US" altLang="zh-TW" sz="1400" b="1">
                <a:latin typeface="+mj-lt"/>
              </a:rPr>
              <a:t>it</a:t>
            </a:r>
            <a:r>
              <a:rPr lang="en-US" altLang="zh-TW" sz="1400">
                <a:latin typeface="+mj-lt"/>
              </a:rPr>
              <a:t>:</a:t>
            </a:r>
            <a:r>
              <a:rPr lang="zh-TW" altLang="en-US" sz="1400">
                <a:latin typeface="+mj-lt"/>
              </a:rPr>
              <a:t> </a:t>
            </a:r>
            <a:r>
              <a:rPr lang="en-US" altLang="zh-TW" sz="1400">
                <a:latin typeface="+mj-lt"/>
              </a:rPr>
              <a:t> is for </a:t>
            </a:r>
            <a:r>
              <a:rPr lang="en-US" altLang="zh-TW" sz="1400">
                <a:solidFill>
                  <a:srgbClr val="FF0000"/>
                </a:solidFill>
                <a:latin typeface="+mj-lt"/>
              </a:rPr>
              <a:t>instruction tuned</a:t>
            </a:r>
            <a:r>
              <a:rPr lang="en-US" altLang="zh-TW" sz="1400">
                <a:latin typeface="+mj-lt"/>
              </a:rPr>
              <a:t>, which is the one you should be using as a normal user. </a:t>
            </a:r>
          </a:p>
          <a:p>
            <a:pPr marL="171450" indent="-171450">
              <a:buFont typeface="Arial" panose="020B0604020202020204" pitchFamily="34" charset="0"/>
              <a:buChar char="•"/>
            </a:pP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en-US" altLang="zh-TW" sz="1100" b="0" i="0">
                <a:solidFill>
                  <a:srgbClr val="333333"/>
                </a:solidFill>
                <a:effectLst/>
                <a:latin typeface="Microsoft YaHei" panose="020B0503020204020204" pitchFamily="34" charset="-122"/>
                <a:ea typeface="Microsoft YaHei" panose="020B0503020204020204" pitchFamily="34" charset="-122"/>
              </a:rPr>
              <a:t> (</a:t>
            </a:r>
            <a:r>
              <a:rPr lang="en-US" altLang="zh-TW" sz="1000" b="0" i="0">
                <a:solidFill>
                  <a:srgbClr val="333333"/>
                </a:solidFill>
                <a:effectLst/>
                <a:latin typeface="Microsoft YaHei" panose="020B0503020204020204" pitchFamily="34" charset="-122"/>
                <a:ea typeface="Microsoft YaHei" panose="020B0503020204020204" pitchFamily="34" charset="-122"/>
              </a:rPr>
              <a:t>GPT-Generated Unified Format</a:t>
            </a:r>
            <a:r>
              <a:rPr lang="en-US" altLang="zh-TW" sz="1100" b="0" i="0">
                <a:solidFill>
                  <a:srgbClr val="333333"/>
                </a:solidFill>
                <a:effectLst/>
                <a:latin typeface="Microsoft YaHei" panose="020B0503020204020204" pitchFamily="34" charset="-122"/>
                <a:ea typeface="Microsoft YaHei" panose="020B0503020204020204" pitchFamily="34" charset="-122"/>
              </a:rPr>
              <a:t>) </a:t>
            </a:r>
            <a:r>
              <a:rPr lang="zh-TW" altLang="en-US" sz="1100" b="0" i="0">
                <a:solidFill>
                  <a:srgbClr val="333333"/>
                </a:solidFill>
                <a:effectLst/>
                <a:latin typeface="Microsoft YaHei" panose="020B0503020204020204" pitchFamily="34" charset="-122"/>
                <a:ea typeface="Microsoft YaHei" panose="020B0503020204020204" pitchFamily="34" charset="-122"/>
              </a:rPr>
              <a:t>就是一種二進位格式檔案的規範，</a:t>
            </a:r>
            <a:r>
              <a:rPr lang="zh-TW" altLang="en-US" sz="1100" b="1" i="0">
                <a:solidFill>
                  <a:srgbClr val="333333"/>
                </a:solidFill>
                <a:effectLst/>
                <a:latin typeface="Microsoft YaHei" panose="020B0503020204020204" pitchFamily="34" charset="-122"/>
                <a:ea typeface="Microsoft YaHei" panose="020B0503020204020204" pitchFamily="34" charset="-122"/>
              </a:rPr>
              <a:t>原始的大模型預訓練結果經過轉換後變成</a:t>
            </a: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zh-TW" altLang="en-US" sz="1100" b="1" i="0">
                <a:solidFill>
                  <a:srgbClr val="333333"/>
                </a:solidFill>
                <a:effectLst/>
                <a:latin typeface="Microsoft YaHei" panose="020B0503020204020204" pitchFamily="34" charset="-122"/>
                <a:ea typeface="Microsoft YaHei" panose="020B0503020204020204" pitchFamily="34" charset="-122"/>
              </a:rPr>
              <a:t>格式可以更快地被載入使用，也會消耗更低的資源</a:t>
            </a:r>
            <a:r>
              <a:rPr lang="zh-TW" altLang="en-US" sz="1100" b="0" i="0">
                <a:solidFill>
                  <a:srgbClr val="333333"/>
                </a:solidFill>
                <a:effectLst/>
                <a:latin typeface="Microsoft YaHei" panose="020B0503020204020204" pitchFamily="34" charset="-122"/>
                <a:ea typeface="Microsoft YaHei" panose="020B0503020204020204" pitchFamily="34" charset="-122"/>
              </a:rPr>
              <a:t>。</a:t>
            </a:r>
            <a:r>
              <a:rPr lang="en-US" altLang="zh-TW" sz="1100" b="0" i="0">
                <a:solidFill>
                  <a:srgbClr val="333333"/>
                </a:solidFill>
                <a:effectLst/>
                <a:latin typeface="Microsoft YaHei" panose="020B0503020204020204" pitchFamily="34" charset="-122"/>
                <a:ea typeface="Microsoft YaHei" panose="020B0503020204020204" pitchFamily="34" charset="-122"/>
              </a:rPr>
              <a:t>llama.cpp</a:t>
            </a:r>
            <a:r>
              <a:rPr lang="zh-TW" altLang="en-US" sz="1100" b="0" i="0">
                <a:solidFill>
                  <a:srgbClr val="333333"/>
                </a:solidFill>
                <a:effectLst/>
                <a:latin typeface="Microsoft YaHei" panose="020B0503020204020204" pitchFamily="34" charset="-122"/>
                <a:ea typeface="Microsoft YaHei" panose="020B0503020204020204" pitchFamily="34" charset="-122"/>
              </a:rPr>
              <a:t>官方提供了</a:t>
            </a:r>
            <a:r>
              <a:rPr lang="zh-TW" altLang="en-US" sz="1100" b="1" i="0">
                <a:solidFill>
                  <a:srgbClr val="333333"/>
                </a:solidFill>
                <a:effectLst/>
                <a:latin typeface="Microsoft YaHei" panose="020B0503020204020204" pitchFamily="34" charset="-122"/>
                <a:ea typeface="Microsoft YaHei" panose="020B0503020204020204" pitchFamily="34" charset="-122"/>
              </a:rPr>
              <a:t>轉換腳本</a:t>
            </a:r>
            <a:r>
              <a:rPr lang="zh-TW" altLang="en-US" sz="1100" b="0" i="0">
                <a:solidFill>
                  <a:srgbClr val="333333"/>
                </a:solidFill>
                <a:effectLst/>
                <a:latin typeface="Microsoft YaHei" panose="020B0503020204020204" pitchFamily="34" charset="-122"/>
                <a:ea typeface="Microsoft YaHei" panose="020B0503020204020204" pitchFamily="34" charset="-122"/>
              </a:rPr>
              <a:t>，可以</a:t>
            </a:r>
            <a:r>
              <a:rPr lang="zh-TW" altLang="en-US" sz="1100" b="1" i="0">
                <a:solidFill>
                  <a:srgbClr val="333333"/>
                </a:solidFill>
                <a:effectLst/>
                <a:latin typeface="Microsoft YaHei" panose="020B0503020204020204" pitchFamily="34" charset="-122"/>
                <a:ea typeface="Microsoft YaHei" panose="020B0503020204020204" pitchFamily="34" charset="-122"/>
              </a:rPr>
              <a:t>將</a:t>
            </a:r>
            <a:r>
              <a:rPr lang="en-US" altLang="zh-TW" sz="1100" b="1" i="0">
                <a:solidFill>
                  <a:srgbClr val="333333"/>
                </a:solidFill>
                <a:effectLst/>
                <a:latin typeface="Microsoft YaHei" panose="020B0503020204020204" pitchFamily="34" charset="-122"/>
                <a:ea typeface="Microsoft YaHei" panose="020B0503020204020204" pitchFamily="34" charset="-122"/>
              </a:rPr>
              <a:t>pt</a:t>
            </a:r>
            <a:r>
              <a:rPr lang="zh-TW" altLang="en-US" sz="1100" b="1" i="0">
                <a:solidFill>
                  <a:srgbClr val="333333"/>
                </a:solidFill>
                <a:effectLst/>
                <a:latin typeface="Microsoft YaHei" panose="020B0503020204020204" pitchFamily="34" charset="-122"/>
                <a:ea typeface="Microsoft YaHei" panose="020B0503020204020204" pitchFamily="34" charset="-122"/>
              </a:rPr>
              <a:t>格式的預訓練結果以及</a:t>
            </a:r>
            <a:r>
              <a:rPr lang="en-US" altLang="zh-TW" sz="1100" b="1" i="0">
                <a:solidFill>
                  <a:srgbClr val="333333"/>
                </a:solidFill>
                <a:effectLst/>
                <a:latin typeface="Microsoft YaHei" panose="020B0503020204020204" pitchFamily="34" charset="-122"/>
                <a:ea typeface="Microsoft YaHei" panose="020B0503020204020204" pitchFamily="34" charset="-122"/>
              </a:rPr>
              <a:t>safetensors</a:t>
            </a:r>
            <a:r>
              <a:rPr lang="zh-TW" altLang="en-US" sz="1100" b="1" i="0">
                <a:solidFill>
                  <a:srgbClr val="333333"/>
                </a:solidFill>
                <a:effectLst/>
                <a:latin typeface="Microsoft YaHei" panose="020B0503020204020204" pitchFamily="34" charset="-122"/>
                <a:ea typeface="Microsoft YaHei" panose="020B0503020204020204" pitchFamily="34" charset="-122"/>
              </a:rPr>
              <a:t>模型檔案轉換成</a:t>
            </a:r>
            <a:r>
              <a:rPr lang="en-US" altLang="zh-TW" sz="1100" b="1" i="0">
                <a:solidFill>
                  <a:srgbClr val="333333"/>
                </a:solidFill>
                <a:effectLst/>
                <a:latin typeface="Microsoft YaHei" panose="020B0503020204020204" pitchFamily="34" charset="-122"/>
                <a:ea typeface="Microsoft YaHei" panose="020B0503020204020204" pitchFamily="34" charset="-122"/>
              </a:rPr>
              <a:t>GGUF</a:t>
            </a:r>
            <a:r>
              <a:rPr lang="zh-TW" altLang="en-US" sz="1100" b="1" i="0">
                <a:solidFill>
                  <a:srgbClr val="333333"/>
                </a:solidFill>
                <a:effectLst/>
                <a:latin typeface="Microsoft YaHei" panose="020B0503020204020204" pitchFamily="34" charset="-122"/>
                <a:ea typeface="Microsoft YaHei" panose="020B0503020204020204" pitchFamily="34" charset="-122"/>
              </a:rPr>
              <a:t>格式的檔案</a:t>
            </a:r>
            <a:r>
              <a:rPr lang="zh-TW" altLang="en-US" sz="1100" b="0" i="0">
                <a:solidFill>
                  <a:srgbClr val="333333"/>
                </a:solidFill>
                <a:effectLst/>
                <a:latin typeface="Microsoft YaHei" panose="020B0503020204020204" pitchFamily="34" charset="-122"/>
                <a:ea typeface="Microsoft YaHei" panose="020B0503020204020204" pitchFamily="34" charset="-122"/>
              </a:rPr>
              <a:t>。</a:t>
            </a:r>
            <a:endParaRPr lang="en-US" altLang="zh-TW" sz="1400">
              <a:latin typeface="+mj-lt"/>
            </a:endParaRPr>
          </a:p>
          <a:p>
            <a:pPr marL="171450" indent="-171450">
              <a:buFont typeface="Arial" panose="020B0604020202020204" pitchFamily="34" charset="0"/>
              <a:buChar char="•"/>
            </a:pPr>
            <a:endParaRPr lang="en-US" altLang="zh-TW" sz="1400">
              <a:latin typeface="+mj-lt"/>
            </a:endParaRPr>
          </a:p>
        </p:txBody>
      </p:sp>
      <p:sp>
        <p:nvSpPr>
          <p:cNvPr id="10" name="文字方塊 9">
            <a:extLst>
              <a:ext uri="{FF2B5EF4-FFF2-40B4-BE49-F238E27FC236}">
                <a16:creationId xmlns:a16="http://schemas.microsoft.com/office/drawing/2014/main" id="{3048480F-4ADD-D164-1072-FC3F86D9D96E}"/>
              </a:ext>
            </a:extLst>
          </p:cNvPr>
          <p:cNvSpPr txBox="1"/>
          <p:nvPr/>
        </p:nvSpPr>
        <p:spPr>
          <a:xfrm>
            <a:off x="5364088" y="6586247"/>
            <a:ext cx="4624754" cy="246221"/>
          </a:xfrm>
          <a:prstGeom prst="rect">
            <a:avLst/>
          </a:prstGeom>
          <a:noFill/>
        </p:spPr>
        <p:txBody>
          <a:bodyPr wrap="square">
            <a:spAutoFit/>
          </a:bodyPr>
          <a:lstStyle/>
          <a:p>
            <a:r>
              <a:rPr lang="en-US" altLang="zh-TW" sz="1000"/>
              <a:t>https://huggingface.co/mlabonne/gemma-3-27b-it-abliterated</a:t>
            </a:r>
            <a:endParaRPr lang="zh-TW" altLang="en-US" sz="1000"/>
          </a:p>
        </p:txBody>
      </p:sp>
    </p:spTree>
    <p:extLst>
      <p:ext uri="{BB962C8B-B14F-4D97-AF65-F5344CB8AC3E}">
        <p14:creationId xmlns:p14="http://schemas.microsoft.com/office/powerpoint/2010/main" val="196532605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5A1D6CB-ADE8-83DE-E6AE-9F2E3D439BB1}"/>
              </a:ext>
            </a:extLst>
          </p:cNvPr>
          <p:cNvPicPr>
            <a:picLocks noChangeAspect="1"/>
          </p:cNvPicPr>
          <p:nvPr/>
        </p:nvPicPr>
        <p:blipFill>
          <a:blip r:embed="rId2"/>
          <a:stretch>
            <a:fillRect/>
          </a:stretch>
        </p:blipFill>
        <p:spPr>
          <a:xfrm>
            <a:off x="460296" y="116632"/>
            <a:ext cx="8100392" cy="5895989"/>
          </a:xfrm>
          <a:prstGeom prst="rect">
            <a:avLst/>
          </a:prstGeom>
        </p:spPr>
      </p:pic>
      <p:sp>
        <p:nvSpPr>
          <p:cNvPr id="6" name="文字方塊 5">
            <a:extLst>
              <a:ext uri="{FF2B5EF4-FFF2-40B4-BE49-F238E27FC236}">
                <a16:creationId xmlns:a16="http://schemas.microsoft.com/office/drawing/2014/main" id="{304BAA13-9B2F-9FE5-3BF3-135F45126F0E}"/>
              </a:ext>
            </a:extLst>
          </p:cNvPr>
          <p:cNvSpPr txBox="1"/>
          <p:nvPr/>
        </p:nvSpPr>
        <p:spPr>
          <a:xfrm>
            <a:off x="323528" y="6073170"/>
            <a:ext cx="8748464" cy="830997"/>
          </a:xfrm>
          <a:prstGeom prst="rect">
            <a:avLst/>
          </a:prstGeom>
          <a:noFill/>
        </p:spPr>
        <p:txBody>
          <a:bodyPr wrap="square">
            <a:spAutoFit/>
          </a:bodyPr>
          <a:lstStyle/>
          <a:p>
            <a:r>
              <a:rPr lang="zh-TW" altLang="en-US" sz="1050">
                <a:solidFill>
                  <a:srgbClr val="C00000"/>
                </a:solidFill>
                <a:latin typeface="+mj-ea"/>
                <a:ea typeface="+mj-ea"/>
              </a:rPr>
              <a:t>我們在圖中所看到的，與</a:t>
            </a:r>
            <a:r>
              <a:rPr lang="en-US" altLang="zh-TW" sz="1050">
                <a:solidFill>
                  <a:srgbClr val="C00000"/>
                </a:solidFill>
                <a:latin typeface="+mj-ea"/>
                <a:ea typeface="+mj-ea"/>
              </a:rPr>
              <a:t>safetensors</a:t>
            </a:r>
            <a:r>
              <a:rPr lang="zh-TW" altLang="en-US" sz="1050">
                <a:solidFill>
                  <a:srgbClr val="C00000"/>
                </a:solidFill>
                <a:latin typeface="+mj-ea"/>
                <a:ea typeface="+mj-ea"/>
              </a:rPr>
              <a:t>等僅限張量的文件格式（也是 </a:t>
            </a:r>
            <a:r>
              <a:rPr lang="en-US" altLang="zh-TW" sz="1050">
                <a:solidFill>
                  <a:srgbClr val="C00000"/>
                </a:solidFill>
                <a:latin typeface="+mj-ea"/>
                <a:ea typeface="+mj-ea"/>
              </a:rPr>
              <a:t>Hub </a:t>
            </a:r>
            <a:r>
              <a:rPr lang="zh-TW" altLang="en-US" sz="1050">
                <a:solidFill>
                  <a:srgbClr val="C00000"/>
                </a:solidFill>
                <a:latin typeface="+mj-ea"/>
                <a:ea typeface="+mj-ea"/>
              </a:rPr>
              <a:t>的建議模型格式）不同，</a:t>
            </a:r>
            <a:r>
              <a:rPr lang="en-US" altLang="zh-TW" sz="1050">
                <a:solidFill>
                  <a:srgbClr val="C00000"/>
                </a:solidFill>
                <a:latin typeface="+mj-ea"/>
                <a:ea typeface="+mj-ea"/>
              </a:rPr>
              <a:t>GGUF </a:t>
            </a:r>
            <a:r>
              <a:rPr lang="zh-TW" altLang="en-US" sz="1050">
                <a:solidFill>
                  <a:srgbClr val="C00000"/>
                </a:solidFill>
                <a:latin typeface="+mj-ea"/>
                <a:ea typeface="+mj-ea"/>
              </a:rPr>
              <a:t>對張量 </a:t>
            </a:r>
            <a:r>
              <a:rPr lang="en-US" altLang="zh-TW" sz="900" b="0" i="0">
                <a:solidFill>
                  <a:srgbClr val="4A5565"/>
                </a:solidFill>
                <a:effectLst/>
                <a:latin typeface="Source Sans Pro" panose="020B0503030403020204" pitchFamily="34" charset="0"/>
              </a:rPr>
              <a:t>tensors  </a:t>
            </a:r>
            <a:r>
              <a:rPr lang="zh-TW" altLang="en-US" sz="1050">
                <a:solidFill>
                  <a:srgbClr val="C00000"/>
                </a:solidFill>
                <a:latin typeface="+mj-ea"/>
                <a:ea typeface="+mj-ea"/>
              </a:rPr>
              <a:t>和一組標準化的元資料集 </a:t>
            </a:r>
            <a:r>
              <a:rPr lang="en-US" altLang="zh-TW" sz="900" b="0" i="0">
                <a:solidFill>
                  <a:srgbClr val="4A5565"/>
                </a:solidFill>
                <a:effectLst/>
                <a:latin typeface="Source Sans Pro" panose="020B0503030403020204" pitchFamily="34" charset="0"/>
              </a:rPr>
              <a:t>a standardized set of metadata </a:t>
            </a:r>
            <a:r>
              <a:rPr lang="zh-TW" altLang="en-US" sz="1050">
                <a:solidFill>
                  <a:srgbClr val="C00000"/>
                </a:solidFill>
                <a:latin typeface="+mj-ea"/>
                <a:ea typeface="+mj-ea"/>
              </a:rPr>
              <a:t>進行了編碼。</a:t>
            </a:r>
          </a:p>
          <a:p>
            <a:pPr marL="171450" indent="-171450">
              <a:buFont typeface="Arial" panose="020B0604020202020204" pitchFamily="34" charset="0"/>
              <a:buChar char="•"/>
            </a:pPr>
            <a:r>
              <a:rPr lang="zh-TW" altLang="en-US" sz="900">
                <a:latin typeface="+mj-ea"/>
                <a:ea typeface="+mj-ea"/>
              </a:rPr>
              <a:t>尋找 </a:t>
            </a:r>
            <a:r>
              <a:rPr lang="en-US" altLang="zh-TW" sz="900">
                <a:latin typeface="+mj-ea"/>
                <a:ea typeface="+mj-ea"/>
              </a:rPr>
              <a:t>GGUF </a:t>
            </a:r>
            <a:r>
              <a:rPr lang="zh-TW" altLang="en-US" sz="900">
                <a:latin typeface="+mj-ea"/>
                <a:ea typeface="+mj-ea"/>
              </a:rPr>
              <a:t>文件</a:t>
            </a:r>
          </a:p>
          <a:p>
            <a:pPr lvl="1"/>
            <a:r>
              <a:rPr lang="zh-TW" altLang="en-US" sz="900">
                <a:latin typeface="+mj-ea"/>
                <a:ea typeface="+mj-ea"/>
              </a:rPr>
              <a:t>可以透過 </a:t>
            </a:r>
            <a:r>
              <a:rPr lang="en-US" altLang="zh-TW" sz="900">
                <a:latin typeface="+mj-ea"/>
                <a:ea typeface="+mj-ea"/>
              </a:rPr>
              <a:t>GGUF </a:t>
            </a:r>
            <a:r>
              <a:rPr lang="zh-TW" altLang="en-US" sz="900">
                <a:latin typeface="+mj-ea"/>
                <a:ea typeface="+mj-ea"/>
              </a:rPr>
              <a:t>標籤過濾瀏覽所有帶有 </a:t>
            </a:r>
            <a:r>
              <a:rPr lang="en-US" altLang="zh-TW" sz="900">
                <a:latin typeface="+mj-ea"/>
                <a:ea typeface="+mj-ea"/>
              </a:rPr>
              <a:t>GGUF </a:t>
            </a:r>
            <a:r>
              <a:rPr lang="zh-TW" altLang="en-US" sz="900">
                <a:latin typeface="+mj-ea"/>
                <a:ea typeface="+mj-ea"/>
              </a:rPr>
              <a:t>檔案的模型：</a:t>
            </a:r>
            <a:r>
              <a:rPr lang="en-US" altLang="zh-TW" sz="900">
                <a:latin typeface="+mj-ea"/>
                <a:ea typeface="+mj-ea"/>
              </a:rPr>
              <a:t>hf.co/models?library =gguf </a:t>
            </a:r>
            <a:r>
              <a:rPr lang="zh-TW" altLang="en-US" sz="900">
                <a:latin typeface="+mj-ea"/>
                <a:ea typeface="+mj-ea"/>
              </a:rPr>
              <a:t>。此外，您可以使用</a:t>
            </a:r>
            <a:r>
              <a:rPr lang="en-US" altLang="zh-TW" sz="900">
                <a:latin typeface="+mj-ea"/>
                <a:ea typeface="+mj-ea"/>
              </a:rPr>
              <a:t>ggml-org/gguf-my-repo</a:t>
            </a:r>
            <a:r>
              <a:rPr lang="zh-TW" altLang="en-US" sz="900">
                <a:latin typeface="+mj-ea"/>
                <a:ea typeface="+mj-ea"/>
              </a:rPr>
              <a:t>工具將您的模型權重轉換</a:t>
            </a:r>
            <a:r>
              <a:rPr lang="en-US" altLang="zh-TW" sz="900">
                <a:latin typeface="+mj-ea"/>
                <a:ea typeface="+mj-ea"/>
              </a:rPr>
              <a:t>/</a:t>
            </a:r>
            <a:r>
              <a:rPr lang="zh-TW" altLang="en-US" sz="900">
                <a:latin typeface="+mj-ea"/>
                <a:ea typeface="+mj-ea"/>
              </a:rPr>
              <a:t>量化為 </a:t>
            </a:r>
            <a:r>
              <a:rPr lang="en-US" altLang="zh-TW" sz="900">
                <a:latin typeface="+mj-ea"/>
                <a:ea typeface="+mj-ea"/>
              </a:rPr>
              <a:t>GGUF </a:t>
            </a:r>
            <a:r>
              <a:rPr lang="zh-TW" altLang="en-US" sz="900">
                <a:latin typeface="+mj-ea"/>
                <a:ea typeface="+mj-ea"/>
              </a:rPr>
              <a:t>權重。</a:t>
            </a:r>
          </a:p>
        </p:txBody>
      </p:sp>
    </p:spTree>
    <p:extLst>
      <p:ext uri="{BB962C8B-B14F-4D97-AF65-F5344CB8AC3E}">
        <p14:creationId xmlns:p14="http://schemas.microsoft.com/office/powerpoint/2010/main" val="30222428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C6420A0-F405-2253-C019-EB6FD2E162AD}"/>
              </a:ext>
            </a:extLst>
          </p:cNvPr>
          <p:cNvSpPr>
            <a:spLocks noGrp="1"/>
          </p:cNvSpPr>
          <p:nvPr>
            <p:ph type="title"/>
          </p:nvPr>
        </p:nvSpPr>
        <p:spPr>
          <a:xfrm>
            <a:off x="217854" y="89297"/>
            <a:ext cx="8264525" cy="613896"/>
          </a:xfrm>
        </p:spPr>
        <p:txBody>
          <a:bodyPr/>
          <a:lstStyle/>
          <a:p>
            <a:r>
              <a:rPr lang="zh-TW" altLang="en-US" sz="2800"/>
              <a:t>視覺語言模型</a:t>
            </a:r>
            <a:r>
              <a:rPr lang="en-US" altLang="zh-TW" sz="2800"/>
              <a:t>VLM / </a:t>
            </a:r>
            <a:r>
              <a:rPr lang="zh-TW" altLang="en-US" sz="2800" b="1" i="0">
                <a:solidFill>
                  <a:srgbClr val="000000"/>
                </a:solidFill>
                <a:effectLst/>
                <a:latin typeface="NVIDIA-APAC"/>
              </a:rPr>
              <a:t>視覺人工智慧代理人</a:t>
            </a:r>
            <a:endParaRPr lang="zh-TW" altLang="en-US" sz="2800"/>
          </a:p>
        </p:txBody>
      </p:sp>
      <p:sp>
        <p:nvSpPr>
          <p:cNvPr id="5" name="內容版面配置區 4">
            <a:extLst>
              <a:ext uri="{FF2B5EF4-FFF2-40B4-BE49-F238E27FC236}">
                <a16:creationId xmlns:a16="http://schemas.microsoft.com/office/drawing/2014/main" id="{3C97DCFA-3E6C-4232-D410-95AF00F64636}"/>
              </a:ext>
            </a:extLst>
          </p:cNvPr>
          <p:cNvSpPr>
            <a:spLocks noGrp="1"/>
          </p:cNvSpPr>
          <p:nvPr>
            <p:ph idx="1"/>
          </p:nvPr>
        </p:nvSpPr>
        <p:spPr>
          <a:xfrm>
            <a:off x="193033" y="980728"/>
            <a:ext cx="8264525" cy="5040312"/>
          </a:xfrm>
        </p:spPr>
        <p:txBody>
          <a:bodyPr/>
          <a:lstStyle/>
          <a:p>
            <a:pPr marL="342900" indent="-342900">
              <a:buFont typeface="Arial" panose="020B0604020202020204" pitchFamily="34" charset="0"/>
              <a:buChar char="•"/>
            </a:pPr>
            <a:r>
              <a:rPr lang="zh-TW" altLang="en-US" sz="1200"/>
              <a:t>視覺語言模型</a:t>
            </a:r>
            <a:r>
              <a:rPr lang="en-US" altLang="zh-TW" sz="1200"/>
              <a:t>(Vision Language Models, VLM)</a:t>
            </a:r>
            <a:r>
              <a:rPr lang="zh-TW" altLang="en-US" sz="1200"/>
              <a:t>的發展，最經典的模型像是</a:t>
            </a:r>
            <a:r>
              <a:rPr lang="en-US" altLang="zh-TW" sz="1200"/>
              <a:t>GPT-4V</a:t>
            </a:r>
            <a:r>
              <a:rPr lang="zh-TW" altLang="en-US" sz="1200"/>
              <a:t>和</a:t>
            </a:r>
            <a:r>
              <a:rPr lang="en-US" altLang="zh-TW" sz="1200"/>
              <a:t>Gemini</a:t>
            </a:r>
            <a:r>
              <a:rPr lang="zh-TW" altLang="en-US" sz="1200"/>
              <a:t>，以及開源社群</a:t>
            </a:r>
            <a:r>
              <a:rPr lang="en-US" altLang="zh-TW" sz="1200"/>
              <a:t>LLaVA</a:t>
            </a:r>
            <a:r>
              <a:rPr lang="zh-TW" altLang="en-US" sz="1200"/>
              <a:t>等</a:t>
            </a:r>
            <a:endParaRPr lang="en-US" altLang="zh-TW" sz="1200"/>
          </a:p>
          <a:p>
            <a:pPr marL="342900" indent="-342900">
              <a:buFont typeface="Arial" panose="020B0604020202020204" pitchFamily="34" charset="0"/>
              <a:buChar char="•"/>
            </a:pPr>
            <a:endParaRPr lang="en-US" altLang="zh-TW" sz="1200"/>
          </a:p>
          <a:p>
            <a:pPr marL="342900" indent="-342900">
              <a:buFont typeface="Arial" panose="020B0604020202020204" pitchFamily="34" charset="0"/>
              <a:buChar char="•"/>
            </a:pPr>
            <a:r>
              <a:rPr lang="zh-TW" altLang="en-US" sz="1200" b="0" i="0">
                <a:solidFill>
                  <a:srgbClr val="1A1A1A"/>
                </a:solidFill>
                <a:effectLst/>
                <a:latin typeface="NVIDIA-APAC"/>
              </a:rPr>
              <a:t>傳統的影像分析應用和其開發工作流程通常建立於固定功能的有限模型可偵測和辨識一組特定的預先定義物件。透過生成式 </a:t>
            </a:r>
            <a:r>
              <a:rPr lang="en-US" altLang="zh-TW" sz="1200" b="0" i="0">
                <a:solidFill>
                  <a:srgbClr val="1A1A1A"/>
                </a:solidFill>
                <a:effectLst/>
                <a:latin typeface="NVIDIA-APAC"/>
              </a:rPr>
              <a:t>AI </a:t>
            </a:r>
            <a:r>
              <a:rPr lang="zh-TW" altLang="en-US" sz="1200" b="0" i="0">
                <a:solidFill>
                  <a:srgbClr val="1A1A1A"/>
                </a:solidFill>
                <a:effectLst/>
                <a:latin typeface="NVIDIA-APAC"/>
              </a:rPr>
              <a:t>和基礎模型，可以</a:t>
            </a:r>
            <a:r>
              <a:rPr lang="zh-TW" altLang="en-US" sz="1200" b="0">
                <a:solidFill>
                  <a:srgbClr val="1A1A1A"/>
                </a:solidFill>
                <a:latin typeface="NVIDIA-APAC"/>
              </a:rPr>
              <a:t>用</a:t>
            </a:r>
            <a:r>
              <a:rPr lang="zh-TW" altLang="en-US" sz="1200" b="0" i="0">
                <a:solidFill>
                  <a:srgbClr val="1A1A1A"/>
                </a:solidFill>
                <a:effectLst/>
                <a:latin typeface="NVIDIA-APAC"/>
              </a:rPr>
              <a:t>更少的模型來開發應用，而這些模型將具備極複雜且廣泛的感知功能和豐富的情境理解能力。新一代的視覺語言模型 </a:t>
            </a:r>
            <a:r>
              <a:rPr lang="en-US" altLang="zh-TW" sz="1200" b="0" i="0">
                <a:solidFill>
                  <a:srgbClr val="1A1A1A"/>
                </a:solidFill>
                <a:effectLst/>
                <a:latin typeface="NVIDIA-APAC"/>
              </a:rPr>
              <a:t>(Vision Language Model, VLM)</a:t>
            </a:r>
            <a:r>
              <a:rPr lang="zh-TW" altLang="en-US" sz="1200" b="0" i="0">
                <a:solidFill>
                  <a:srgbClr val="1A1A1A"/>
                </a:solidFill>
                <a:effectLst/>
                <a:latin typeface="NVIDIA-APAC"/>
              </a:rPr>
              <a:t>，正在催生智慧且強大的視覺人工智慧代理人。</a:t>
            </a:r>
            <a:endParaRPr lang="en-US" altLang="zh-TW" sz="1200" b="0" i="0">
              <a:solidFill>
                <a:srgbClr val="1A1A1A"/>
              </a:solidFill>
              <a:effectLst/>
              <a:latin typeface="NVIDIA-APAC"/>
            </a:endParaRPr>
          </a:p>
          <a:p>
            <a:pPr marL="342900" indent="-342900">
              <a:buFont typeface="Arial" panose="020B0604020202020204" pitchFamily="34" charset="0"/>
              <a:buChar char="•"/>
            </a:pPr>
            <a:endParaRPr lang="en-US" altLang="zh-TW" sz="1200" b="0">
              <a:solidFill>
                <a:srgbClr val="1A1A1A"/>
              </a:solidFill>
              <a:latin typeface="NVIDIA-APAC"/>
            </a:endParaRPr>
          </a:p>
          <a:p>
            <a:pPr marL="342900" indent="-342900">
              <a:buFont typeface="Arial" panose="020B0604020202020204" pitchFamily="34" charset="0"/>
              <a:buChar char="•"/>
            </a:pPr>
            <a:r>
              <a:rPr lang="zh-TW" altLang="en-US" sz="1200" b="0" i="0">
                <a:solidFill>
                  <a:srgbClr val="1A1A1A"/>
                </a:solidFill>
                <a:effectLst/>
                <a:latin typeface="NVIDIA-APAC"/>
              </a:rPr>
              <a:t>在深度神經網路（</a:t>
            </a:r>
            <a:r>
              <a:rPr lang="en-US" altLang="zh-TW" sz="1200" b="0" i="0">
                <a:solidFill>
                  <a:srgbClr val="1A1A1A"/>
                </a:solidFill>
                <a:effectLst/>
                <a:latin typeface="NVIDIA-APAC"/>
              </a:rPr>
              <a:t>DNNs</a:t>
            </a:r>
            <a:r>
              <a:rPr lang="zh-TW" altLang="en-US" sz="1200" b="0" i="0">
                <a:solidFill>
                  <a:srgbClr val="1A1A1A"/>
                </a:solidFill>
                <a:effectLst/>
                <a:latin typeface="NVIDIA-APAC"/>
              </a:rPr>
              <a:t>）訓練中</a:t>
            </a:r>
            <a:r>
              <a:rPr lang="zh-TW" altLang="en-US" sz="1200" b="0" i="0">
                <a:solidFill>
                  <a:srgbClr val="C00000"/>
                </a:solidFill>
                <a:effectLst/>
                <a:latin typeface="NVIDIA-APAC"/>
              </a:rPr>
              <a:t>依賴大量人工標註數據</a:t>
            </a:r>
            <a:r>
              <a:rPr lang="zh-TW" altLang="en-US" sz="1200" b="0" i="0">
                <a:solidFill>
                  <a:srgbClr val="1A1A1A"/>
                </a:solidFill>
                <a:effectLst/>
                <a:latin typeface="NVIDIA-APAC"/>
              </a:rPr>
              <a:t>，並且通常</a:t>
            </a:r>
            <a:r>
              <a:rPr lang="zh-TW" altLang="en-US" sz="1200" b="0" i="0">
                <a:solidFill>
                  <a:srgbClr val="C00000"/>
                </a:solidFill>
                <a:effectLst/>
                <a:latin typeface="NVIDIA-APAC"/>
              </a:rPr>
              <a:t>為每個單獨的視覺識別任務訓練</a:t>
            </a:r>
            <a:r>
              <a:rPr lang="zh-TW" altLang="en-US" sz="1200" b="0" i="0">
                <a:solidFill>
                  <a:srgbClr val="1A1A1A"/>
                </a:solidFill>
                <a:effectLst/>
                <a:latin typeface="NVIDIA-APAC"/>
              </a:rPr>
              <a:t>一個獨立的</a:t>
            </a:r>
            <a:r>
              <a:rPr lang="en-US" altLang="zh-TW" sz="1200" b="0" i="0">
                <a:solidFill>
                  <a:srgbClr val="1A1A1A"/>
                </a:solidFill>
                <a:effectLst/>
                <a:latin typeface="NVIDIA-APAC"/>
              </a:rPr>
              <a:t>DNN</a:t>
            </a:r>
            <a:r>
              <a:rPr lang="zh-TW" altLang="en-US" sz="1200" b="0" i="0">
                <a:solidFill>
                  <a:srgbClr val="1A1A1A"/>
                </a:solidFill>
                <a:effectLst/>
                <a:latin typeface="NVIDIA-APAC"/>
              </a:rPr>
              <a:t>，這種方式繁瑣且耗時。 </a:t>
            </a:r>
            <a:r>
              <a:rPr lang="en-US" altLang="zh-TW" sz="1200" b="0" i="0">
                <a:solidFill>
                  <a:srgbClr val="1A1A1A"/>
                </a:solidFill>
                <a:effectLst/>
                <a:latin typeface="NVIDIA-APAC"/>
              </a:rPr>
              <a:t>Vision-Language Models</a:t>
            </a:r>
            <a:r>
              <a:rPr lang="zh-TW" altLang="en-US" sz="1200" b="0" i="0">
                <a:solidFill>
                  <a:srgbClr val="1A1A1A"/>
                </a:solidFill>
                <a:effectLst/>
                <a:latin typeface="NVIDIA-APAC"/>
              </a:rPr>
              <a:t>的出現為解決這兩個挑戰帶來了希望。透過從網路上大量的圖像</a:t>
            </a:r>
            <a:r>
              <a:rPr lang="en-US" altLang="zh-TW" sz="1200" b="0" i="0">
                <a:solidFill>
                  <a:srgbClr val="1A1A1A"/>
                </a:solidFill>
                <a:effectLst/>
                <a:latin typeface="NVIDIA-APAC"/>
              </a:rPr>
              <a:t>-</a:t>
            </a:r>
            <a:r>
              <a:rPr lang="zh-TW" altLang="en-US" sz="1200" b="0" i="0">
                <a:solidFill>
                  <a:srgbClr val="1A1A1A"/>
                </a:solidFill>
                <a:effectLst/>
                <a:latin typeface="NVIDIA-APAC"/>
              </a:rPr>
              <a:t>文字對中學習到豐富的視覺</a:t>
            </a:r>
            <a:r>
              <a:rPr lang="en-US" altLang="zh-TW" sz="1200" b="0" i="0">
                <a:solidFill>
                  <a:srgbClr val="1A1A1A"/>
                </a:solidFill>
                <a:effectLst/>
                <a:latin typeface="NVIDIA-APAC"/>
              </a:rPr>
              <a:t>-</a:t>
            </a:r>
            <a:r>
              <a:rPr lang="zh-TW" altLang="en-US" sz="1200" b="0" i="0">
                <a:solidFill>
                  <a:srgbClr val="1A1A1A"/>
                </a:solidFill>
                <a:effectLst/>
                <a:latin typeface="NVIDIA-APAC"/>
              </a:rPr>
              <a:t>語言關聯，就能夠在只使用一個單一</a:t>
            </a:r>
            <a:r>
              <a:rPr lang="en-US" altLang="zh-TW" sz="1200" b="0" i="0">
                <a:solidFill>
                  <a:srgbClr val="1A1A1A"/>
                </a:solidFill>
                <a:effectLst/>
                <a:latin typeface="NVIDIA-APAC"/>
              </a:rPr>
              <a:t>VLM</a:t>
            </a:r>
            <a:r>
              <a:rPr lang="zh-TW" altLang="en-US" sz="1200" b="0" i="0">
                <a:solidFill>
                  <a:srgbClr val="1A1A1A"/>
                </a:solidFill>
                <a:effectLst/>
                <a:latin typeface="NVIDIA-APAC"/>
              </a:rPr>
              <a:t>模型的情況下實現對各種視覺任務的</a:t>
            </a:r>
            <a:r>
              <a:rPr lang="en-US" altLang="zh-TW" sz="1200" b="0" i="0">
                <a:solidFill>
                  <a:srgbClr val="1A1A1A"/>
                </a:solidFill>
                <a:effectLst/>
                <a:latin typeface="NVIDIA-APAC"/>
              </a:rPr>
              <a:t>zero-shot</a:t>
            </a:r>
            <a:r>
              <a:rPr lang="zh-TW" altLang="en-US" sz="1200" b="0" i="0">
                <a:solidFill>
                  <a:srgbClr val="1A1A1A"/>
                </a:solidFill>
                <a:effectLst/>
                <a:latin typeface="NVIDIA-APAC"/>
              </a:rPr>
              <a:t>預測，並且取得很好的效果。</a:t>
            </a:r>
            <a:endParaRPr lang="en-US" altLang="zh-TW" sz="1200" b="0" i="0">
              <a:solidFill>
                <a:srgbClr val="1A1A1A"/>
              </a:solidFill>
              <a:effectLst/>
              <a:latin typeface="NVIDIA-APAC"/>
            </a:endParaRPr>
          </a:p>
          <a:p>
            <a:pPr marL="342900" indent="-342900">
              <a:buFont typeface="Arial" panose="020B0604020202020204" pitchFamily="34" charset="0"/>
              <a:buChar char="•"/>
            </a:pPr>
            <a:endParaRPr lang="en-US" altLang="zh-TW" sz="1200" b="0">
              <a:solidFill>
                <a:srgbClr val="1A1A1A"/>
              </a:solidFill>
              <a:latin typeface="NVIDIA-APAC"/>
            </a:endParaRPr>
          </a:p>
          <a:p>
            <a:pPr marL="342900" indent="-342900">
              <a:buFont typeface="Arial" panose="020B0604020202020204" pitchFamily="34" charset="0"/>
              <a:buChar char="•"/>
            </a:pPr>
            <a:r>
              <a:rPr lang="zh-TW" altLang="en-US" sz="1200"/>
              <a:t>視覺人工智慧代理人可結合視覺和語言模態，理解自然語言提示，並執行視覺問答。例如，用自然語言回答各類型的問題，並可將回答應用於錄製或直播影片串流。深入瞭解影片內容，生成更加準確且有意義的判讀，提升影片分析應用的功能以及實際情境的解讀能力。這些代理人可望能解鎖全新產業應用的發展前景。</a:t>
            </a:r>
            <a:endParaRPr lang="en-US" altLang="zh-TW" sz="1200"/>
          </a:p>
          <a:p>
            <a:pPr marL="342900" indent="-342900">
              <a:buFont typeface="Arial" panose="020B0604020202020204" pitchFamily="34" charset="0"/>
              <a:buChar char="•"/>
            </a:pPr>
            <a:endParaRPr lang="en-US" altLang="zh-TW" sz="1200"/>
          </a:p>
          <a:p>
            <a:pPr marL="342900" indent="-342900">
              <a:buFont typeface="Arial" panose="020B0604020202020204" pitchFamily="34" charset="0"/>
              <a:buChar char="•"/>
            </a:pPr>
            <a:r>
              <a:rPr lang="en-US" altLang="zh-TW" sz="1200"/>
              <a:t>Google</a:t>
            </a:r>
            <a:r>
              <a:rPr lang="zh-TW" altLang="en-US" sz="1200"/>
              <a:t>（</a:t>
            </a:r>
            <a:r>
              <a:rPr lang="en-US" altLang="zh-TW" sz="1200"/>
              <a:t>2023/7/28</a:t>
            </a:r>
            <a:r>
              <a:rPr lang="zh-TW" altLang="en-US" sz="1200"/>
              <a:t>）發表了</a:t>
            </a:r>
            <a:r>
              <a:rPr lang="en-US" altLang="zh-TW" sz="1200"/>
              <a:t>AI</a:t>
            </a:r>
            <a:r>
              <a:rPr lang="zh-TW" altLang="en-US" sz="1200"/>
              <a:t>機器人模型</a:t>
            </a:r>
            <a:r>
              <a:rPr lang="en-US" altLang="zh-TW" sz="1200"/>
              <a:t>Robotic Transformer 2</a:t>
            </a:r>
            <a:r>
              <a:rPr lang="zh-TW" altLang="en-US" sz="1200"/>
              <a:t>（</a:t>
            </a:r>
            <a:r>
              <a:rPr lang="en-US" altLang="zh-TW" sz="1200"/>
              <a:t>RT-2</a:t>
            </a:r>
            <a:r>
              <a:rPr lang="zh-TW" altLang="en-US" sz="1200"/>
              <a:t>），它以來自網路的文字與圖像（</a:t>
            </a:r>
            <a:r>
              <a:rPr lang="en-US" altLang="zh-TW" sz="1200"/>
              <a:t>visual-language model</a:t>
            </a:r>
            <a:r>
              <a:rPr lang="zh-TW" altLang="en-US" sz="1200"/>
              <a:t>，</a:t>
            </a:r>
            <a:r>
              <a:rPr lang="en-US" altLang="zh-TW" sz="1200"/>
              <a:t>VLM</a:t>
            </a:r>
            <a:r>
              <a:rPr lang="zh-TW" altLang="en-US" sz="1200"/>
              <a:t>） 進行訓練，再結合上一代</a:t>
            </a:r>
            <a:r>
              <a:rPr lang="en-US" altLang="zh-TW" sz="1200"/>
              <a:t>Robotic Transformer 1</a:t>
            </a:r>
            <a:r>
              <a:rPr lang="zh-TW" altLang="en-US" sz="1200"/>
              <a:t>（</a:t>
            </a:r>
            <a:r>
              <a:rPr lang="en-US" altLang="zh-TW" sz="1200"/>
              <a:t>RT-1</a:t>
            </a:r>
            <a:r>
              <a:rPr lang="zh-TW" altLang="en-US" sz="1200"/>
              <a:t>）機器人的訓練資料，成為全球第一個視覺</a:t>
            </a:r>
            <a:r>
              <a:rPr lang="en-US" altLang="zh-TW" sz="1200"/>
              <a:t>-</a:t>
            </a:r>
            <a:r>
              <a:rPr lang="zh-TW" altLang="en-US" sz="1200"/>
              <a:t>語言</a:t>
            </a:r>
            <a:r>
              <a:rPr lang="en-US" altLang="zh-TW" sz="1200"/>
              <a:t>-</a:t>
            </a:r>
            <a:r>
              <a:rPr lang="zh-TW" altLang="en-US" sz="1200"/>
              <a:t>行動（</a:t>
            </a:r>
            <a:r>
              <a:rPr lang="en-US" altLang="zh-TW" sz="1200"/>
              <a:t>vision-language-action</a:t>
            </a:r>
            <a:r>
              <a:rPr lang="zh-TW" altLang="en-US" sz="1200"/>
              <a:t>，</a:t>
            </a:r>
            <a:r>
              <a:rPr lang="en-US" altLang="zh-TW" sz="1200"/>
              <a:t>VLA</a:t>
            </a:r>
            <a:r>
              <a:rPr lang="zh-TW" altLang="en-US" sz="1200"/>
              <a:t>）模型，讓機器人更能理解與執行人類所要求的任務。</a:t>
            </a:r>
          </a:p>
        </p:txBody>
      </p:sp>
      <p:pic>
        <p:nvPicPr>
          <p:cNvPr id="8" name="圖片 7">
            <a:extLst>
              <a:ext uri="{FF2B5EF4-FFF2-40B4-BE49-F238E27FC236}">
                <a16:creationId xmlns:a16="http://schemas.microsoft.com/office/drawing/2014/main" id="{733717D2-ED5A-FCD1-16D6-4EC19F473795}"/>
              </a:ext>
            </a:extLst>
          </p:cNvPr>
          <p:cNvPicPr>
            <a:picLocks noChangeAspect="1"/>
          </p:cNvPicPr>
          <p:nvPr/>
        </p:nvPicPr>
        <p:blipFill>
          <a:blip r:embed="rId2"/>
          <a:stretch>
            <a:fillRect/>
          </a:stretch>
        </p:blipFill>
        <p:spPr>
          <a:xfrm>
            <a:off x="5292080" y="5126867"/>
            <a:ext cx="2952328" cy="1658225"/>
          </a:xfrm>
          <a:prstGeom prst="rect">
            <a:avLst/>
          </a:prstGeom>
        </p:spPr>
      </p:pic>
      <p:sp>
        <p:nvSpPr>
          <p:cNvPr id="10" name="文字方塊 9">
            <a:extLst>
              <a:ext uri="{FF2B5EF4-FFF2-40B4-BE49-F238E27FC236}">
                <a16:creationId xmlns:a16="http://schemas.microsoft.com/office/drawing/2014/main" id="{F693F4D5-4C5F-9592-2425-5C6898B4154E}"/>
              </a:ext>
            </a:extLst>
          </p:cNvPr>
          <p:cNvSpPr txBox="1"/>
          <p:nvPr/>
        </p:nvSpPr>
        <p:spPr>
          <a:xfrm>
            <a:off x="5166320" y="4665202"/>
            <a:ext cx="3078088" cy="461665"/>
          </a:xfrm>
          <a:prstGeom prst="rect">
            <a:avLst/>
          </a:prstGeom>
          <a:noFill/>
        </p:spPr>
        <p:txBody>
          <a:bodyPr wrap="square">
            <a:spAutoFit/>
          </a:bodyPr>
          <a:lstStyle/>
          <a:p>
            <a:r>
              <a:rPr lang="en-US" altLang="zh-TW" sz="800">
                <a:hlinkClick r:id="rId3"/>
              </a:rPr>
              <a:t>https://images.nvidia.com/aem-dam/Solutions/use-case/sigg24-metropolis-iva-social-digital-twins-1200x675.mp4</a:t>
            </a:r>
            <a:endParaRPr lang="en-US" altLang="zh-TW" sz="800"/>
          </a:p>
          <a:p>
            <a:r>
              <a:rPr lang="zh-TW" altLang="en-US" sz="800"/>
              <a:t>問機器現場情況</a:t>
            </a:r>
          </a:p>
        </p:txBody>
      </p:sp>
      <p:pic>
        <p:nvPicPr>
          <p:cNvPr id="11" name="圖片 10">
            <a:extLst>
              <a:ext uri="{FF2B5EF4-FFF2-40B4-BE49-F238E27FC236}">
                <a16:creationId xmlns:a16="http://schemas.microsoft.com/office/drawing/2014/main" id="{8D53FEB4-CBE7-0E4E-AB32-FEFD1C324240}"/>
              </a:ext>
            </a:extLst>
          </p:cNvPr>
          <p:cNvPicPr>
            <a:picLocks noChangeAspect="1"/>
          </p:cNvPicPr>
          <p:nvPr/>
        </p:nvPicPr>
        <p:blipFill>
          <a:blip r:embed="rId4"/>
          <a:stretch>
            <a:fillRect/>
          </a:stretch>
        </p:blipFill>
        <p:spPr>
          <a:xfrm>
            <a:off x="457530" y="4927303"/>
            <a:ext cx="4382434" cy="1917315"/>
          </a:xfrm>
          <a:prstGeom prst="rect">
            <a:avLst/>
          </a:prstGeom>
        </p:spPr>
      </p:pic>
    </p:spTree>
    <p:extLst>
      <p:ext uri="{BB962C8B-B14F-4D97-AF65-F5344CB8AC3E}">
        <p14:creationId xmlns:p14="http://schemas.microsoft.com/office/powerpoint/2010/main" val="417092502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B30654-7E4A-62D1-3367-F8C8E0FF633E}"/>
              </a:ext>
            </a:extLst>
          </p:cNvPr>
          <p:cNvSpPr>
            <a:spLocks noGrp="1"/>
          </p:cNvSpPr>
          <p:nvPr>
            <p:ph idx="1"/>
          </p:nvPr>
        </p:nvSpPr>
        <p:spPr>
          <a:xfrm>
            <a:off x="4605" y="44624"/>
            <a:ext cx="8838474" cy="6696744"/>
          </a:xfrm>
        </p:spPr>
        <p:txBody>
          <a:bodyPr/>
          <a:lstStyle/>
          <a:p>
            <a:r>
              <a:rPr lang="en-US" altLang="zh-TW" sz="1400" b="0">
                <a:effectLst/>
                <a:latin typeface="+mj-lt"/>
                <a:ea typeface="+mj-ea"/>
              </a:rPr>
              <a:t>HuggingFace </a:t>
            </a:r>
            <a:r>
              <a:rPr lang="zh-TW" altLang="en-US" sz="1400" b="0">
                <a:effectLst/>
                <a:latin typeface="+mj-lt"/>
                <a:ea typeface="+mj-ea"/>
              </a:rPr>
              <a:t>上模型名稱如果沒有特別標識，比如</a:t>
            </a:r>
            <a:r>
              <a:rPr lang="en-US" altLang="zh-TW" sz="1400" b="0">
                <a:effectLst/>
                <a:latin typeface="+mj-lt"/>
                <a:ea typeface="+mj-ea"/>
              </a:rPr>
              <a:t>Llama-2-7b-chat</a:t>
            </a:r>
            <a:r>
              <a:rPr lang="zh-TW" altLang="en-US" sz="1400" b="0">
                <a:effectLst/>
                <a:latin typeface="+mj-lt"/>
                <a:ea typeface="+mj-ea"/>
              </a:rPr>
              <a:t>、</a:t>
            </a:r>
            <a:r>
              <a:rPr lang="en-US" altLang="zh-TW" sz="1400" b="0">
                <a:effectLst/>
                <a:latin typeface="+mj-lt"/>
                <a:ea typeface="+mj-ea"/>
              </a:rPr>
              <a:t>chatglm2-6b</a:t>
            </a:r>
            <a:r>
              <a:rPr lang="zh-TW" altLang="en-US" sz="1400" b="0">
                <a:effectLst/>
                <a:latin typeface="+mj-lt"/>
                <a:ea typeface="+mj-ea"/>
              </a:rPr>
              <a:t>，那麼說明這些模型一般是全精度的</a:t>
            </a:r>
            <a:r>
              <a:rPr lang="en-US" altLang="zh-TW" sz="1400" b="0">
                <a:effectLst/>
                <a:latin typeface="+mj-lt"/>
                <a:ea typeface="+mj-ea"/>
              </a:rPr>
              <a:t>(</a:t>
            </a:r>
            <a:r>
              <a:rPr lang="en-US" altLang="zh-TW" sz="1400" b="0">
                <a:solidFill>
                  <a:srgbClr val="C00000"/>
                </a:solidFill>
                <a:effectLst/>
                <a:latin typeface="+mj-lt"/>
                <a:ea typeface="+mj-ea"/>
              </a:rPr>
              <a:t>FP32</a:t>
            </a:r>
            <a:r>
              <a:rPr lang="zh-TW" altLang="en-US" sz="1400" b="0">
                <a:effectLst/>
                <a:latin typeface="+mj-lt"/>
                <a:ea typeface="+mj-ea"/>
              </a:rPr>
              <a:t>，但也有些是</a:t>
            </a:r>
            <a:r>
              <a:rPr lang="zh-TW" altLang="en-US" sz="1400" b="0">
                <a:solidFill>
                  <a:srgbClr val="C00000"/>
                </a:solidFill>
                <a:effectLst/>
                <a:latin typeface="+mj-lt"/>
                <a:ea typeface="+mj-ea"/>
              </a:rPr>
              <a:t>半精度</a:t>
            </a:r>
            <a:r>
              <a:rPr lang="en-US" altLang="zh-TW" sz="1400" b="0">
                <a:solidFill>
                  <a:srgbClr val="C00000"/>
                </a:solidFill>
                <a:effectLst/>
                <a:latin typeface="+mj-lt"/>
                <a:ea typeface="+mj-ea"/>
              </a:rPr>
              <a:t>FP16</a:t>
            </a:r>
            <a:r>
              <a:rPr lang="en-US" altLang="zh-TW" sz="1400" b="0">
                <a:effectLst/>
                <a:latin typeface="+mj-lt"/>
                <a:ea typeface="+mj-ea"/>
              </a:rPr>
              <a:t>)</a:t>
            </a:r>
            <a:r>
              <a:rPr lang="zh-TW" altLang="en-US" sz="1400" b="0">
                <a:effectLst/>
                <a:latin typeface="+mj-lt"/>
                <a:ea typeface="+mj-ea"/>
              </a:rPr>
              <a:t>，而如果模型名稱中帶有</a:t>
            </a:r>
            <a:r>
              <a:rPr lang="en-US" altLang="zh-TW" sz="1400" b="0">
                <a:effectLst/>
                <a:latin typeface="+mj-lt"/>
                <a:ea typeface="+mj-ea"/>
              </a:rPr>
              <a:t>fp16</a:t>
            </a:r>
            <a:r>
              <a:rPr lang="zh-TW" altLang="en-US" sz="1400" b="0">
                <a:effectLst/>
                <a:latin typeface="+mj-lt"/>
                <a:ea typeface="+mj-ea"/>
              </a:rPr>
              <a:t>、</a:t>
            </a:r>
            <a:r>
              <a:rPr lang="en-US" altLang="zh-TW" sz="1400" b="0">
                <a:effectLst/>
                <a:latin typeface="+mj-lt"/>
                <a:ea typeface="+mj-ea"/>
              </a:rPr>
              <a:t>int8</a:t>
            </a:r>
            <a:r>
              <a:rPr lang="zh-TW" altLang="en-US" sz="1400" b="0">
                <a:effectLst/>
                <a:latin typeface="+mj-lt"/>
                <a:ea typeface="+mj-ea"/>
              </a:rPr>
              <a:t>、</a:t>
            </a:r>
            <a:r>
              <a:rPr lang="en-US" altLang="zh-TW" sz="1400" b="0">
                <a:effectLst/>
                <a:latin typeface="+mj-lt"/>
                <a:ea typeface="+mj-ea"/>
              </a:rPr>
              <a:t>int4</a:t>
            </a:r>
            <a:r>
              <a:rPr lang="zh-TW" altLang="en-US" sz="1400" b="0">
                <a:effectLst/>
                <a:latin typeface="+mj-lt"/>
                <a:ea typeface="+mj-ea"/>
              </a:rPr>
              <a:t>等字樣，比如</a:t>
            </a:r>
            <a:r>
              <a:rPr lang="en-US" altLang="zh-TW" sz="1400" b="0">
                <a:effectLst/>
                <a:latin typeface="+mj-lt"/>
                <a:ea typeface="+mj-ea"/>
              </a:rPr>
              <a:t>Llama-2-7B-fp16</a:t>
            </a:r>
            <a:r>
              <a:rPr lang="zh-TW" altLang="en-US" sz="1400" b="0">
                <a:effectLst/>
                <a:latin typeface="+mj-lt"/>
                <a:ea typeface="+mj-ea"/>
              </a:rPr>
              <a:t>、</a:t>
            </a:r>
            <a:r>
              <a:rPr lang="en-US" altLang="zh-TW" sz="1400" b="0">
                <a:effectLst/>
                <a:latin typeface="+mj-lt"/>
                <a:ea typeface="+mj-ea"/>
              </a:rPr>
              <a:t>chatglm-6b-int8</a:t>
            </a:r>
            <a:r>
              <a:rPr lang="zh-TW" altLang="en-US" sz="1400" b="0">
                <a:effectLst/>
                <a:latin typeface="+mj-lt"/>
                <a:ea typeface="+mj-ea"/>
              </a:rPr>
              <a:t>、</a:t>
            </a:r>
            <a:r>
              <a:rPr lang="en-US" altLang="zh-TW" sz="1400" b="0">
                <a:effectLst/>
                <a:latin typeface="+mj-lt"/>
                <a:ea typeface="+mj-ea"/>
              </a:rPr>
              <a:t>chatglm2-6b-int4</a:t>
            </a:r>
            <a:r>
              <a:rPr lang="zh-TW" altLang="en-US" sz="1400" b="0">
                <a:effectLst/>
                <a:latin typeface="+mj-lt"/>
                <a:ea typeface="+mj-ea"/>
              </a:rPr>
              <a:t>，那麼說明這些模型是</a:t>
            </a:r>
            <a:r>
              <a:rPr lang="zh-TW" altLang="en-US" sz="1400" b="0">
                <a:solidFill>
                  <a:srgbClr val="C00000"/>
                </a:solidFill>
                <a:effectLst/>
                <a:latin typeface="+mj-lt"/>
                <a:ea typeface="+mj-ea"/>
              </a:rPr>
              <a:t>量化後</a:t>
            </a:r>
            <a:r>
              <a:rPr lang="zh-TW" altLang="en-US" sz="1400" b="0">
                <a:effectLst/>
                <a:latin typeface="+mj-lt"/>
                <a:ea typeface="+mj-ea"/>
              </a:rPr>
              <a:t>的模型，其中</a:t>
            </a:r>
            <a:r>
              <a:rPr lang="en-US" altLang="zh-TW" sz="1400" b="0">
                <a:effectLst/>
                <a:latin typeface="+mj-lt"/>
                <a:ea typeface="+mj-ea"/>
              </a:rPr>
              <a:t>fp16</a:t>
            </a:r>
            <a:r>
              <a:rPr lang="zh-TW" altLang="en-US" sz="1400" b="0">
                <a:effectLst/>
                <a:latin typeface="+mj-lt"/>
                <a:ea typeface="+mj-ea"/>
              </a:rPr>
              <a:t>、</a:t>
            </a:r>
            <a:r>
              <a:rPr lang="en-US" altLang="zh-TW" sz="1400" b="0">
                <a:effectLst/>
                <a:latin typeface="+mj-lt"/>
                <a:ea typeface="+mj-ea"/>
              </a:rPr>
              <a:t>int8</a:t>
            </a:r>
            <a:r>
              <a:rPr lang="zh-TW" altLang="en-US" sz="1400" b="0">
                <a:effectLst/>
                <a:latin typeface="+mj-lt"/>
                <a:ea typeface="+mj-ea"/>
              </a:rPr>
              <a:t>、</a:t>
            </a:r>
            <a:r>
              <a:rPr lang="en-US" altLang="zh-TW" sz="1400" b="0">
                <a:effectLst/>
                <a:latin typeface="+mj-lt"/>
                <a:ea typeface="+mj-ea"/>
              </a:rPr>
              <a:t>int4</a:t>
            </a:r>
            <a:r>
              <a:rPr lang="zh-TW" altLang="en-US" sz="1400" b="0">
                <a:effectLst/>
                <a:latin typeface="+mj-lt"/>
                <a:ea typeface="+mj-ea"/>
              </a:rPr>
              <a:t>字樣表示模型的量化。</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量化精度由高到低排列順序是：</a:t>
            </a:r>
            <a:r>
              <a:rPr lang="en-US" altLang="zh-TW" sz="1400" b="0">
                <a:solidFill>
                  <a:srgbClr val="C00000"/>
                </a:solidFill>
                <a:effectLst/>
                <a:latin typeface="+mj-lt"/>
                <a:ea typeface="+mj-ea"/>
              </a:rPr>
              <a:t>fp16&gt; int8&gt; int4</a:t>
            </a:r>
            <a:r>
              <a:rPr lang="zh-TW" altLang="en-US" sz="1400" b="0">
                <a:effectLst/>
                <a:latin typeface="+mj-lt"/>
                <a:ea typeface="+mj-ea"/>
              </a:rPr>
              <a:t>，</a:t>
            </a:r>
            <a:r>
              <a:rPr lang="zh-TW" altLang="en-US" sz="1400" b="0">
                <a:solidFill>
                  <a:schemeClr val="tx1"/>
                </a:solidFill>
                <a:effectLst/>
                <a:latin typeface="+mj-lt"/>
                <a:ea typeface="+mj-ea"/>
              </a:rPr>
              <a:t>量化的精度越低，模型的大小和推理所需的顯存就越小，但模型的能力也會越差</a:t>
            </a:r>
            <a:r>
              <a:rPr lang="zh-TW" altLang="en-US" sz="1400" b="0">
                <a:effectLst/>
                <a:latin typeface="+mj-lt"/>
                <a:ea typeface="+mj-ea"/>
              </a:rPr>
              <a:t>。以</a:t>
            </a:r>
            <a:r>
              <a:rPr lang="en-US" altLang="zh-TW" sz="1400" b="0">
                <a:effectLst/>
                <a:latin typeface="+mj-lt"/>
                <a:ea typeface="+mj-ea"/>
              </a:rPr>
              <a:t>ChatGLM2-6B</a:t>
            </a:r>
            <a:r>
              <a:rPr lang="zh-TW" altLang="en-US" sz="1400" b="0">
                <a:effectLst/>
                <a:latin typeface="+mj-lt"/>
                <a:ea typeface="+mj-ea"/>
              </a:rPr>
              <a:t>為例，模型全精度版本</a:t>
            </a:r>
            <a:r>
              <a:rPr lang="en-US" altLang="zh-TW" sz="1400" b="0">
                <a:effectLst/>
                <a:latin typeface="+mj-lt"/>
                <a:ea typeface="+mj-ea"/>
              </a:rPr>
              <a:t>(FP32)</a:t>
            </a:r>
            <a:r>
              <a:rPr lang="zh-TW" altLang="en-US" sz="1400" b="0">
                <a:effectLst/>
                <a:latin typeface="+mj-lt"/>
                <a:ea typeface="+mj-ea"/>
              </a:rPr>
              <a:t>的大小為</a:t>
            </a:r>
            <a:r>
              <a:rPr lang="en-US" altLang="zh-TW" sz="1400" b="0">
                <a:effectLst/>
                <a:latin typeface="+mj-lt"/>
                <a:ea typeface="+mj-ea"/>
              </a:rPr>
              <a:t>12G</a:t>
            </a:r>
            <a:r>
              <a:rPr lang="zh-TW" altLang="en-US" sz="1400" b="0">
                <a:effectLst/>
                <a:latin typeface="+mj-lt"/>
                <a:ea typeface="+mj-ea"/>
              </a:rPr>
              <a:t>，推理所需用到的顯存為</a:t>
            </a:r>
            <a:r>
              <a:rPr lang="en-US" altLang="zh-TW" sz="1400" b="0">
                <a:effectLst/>
                <a:latin typeface="+mj-lt"/>
                <a:ea typeface="+mj-ea"/>
              </a:rPr>
              <a:t>12~13G</a:t>
            </a:r>
            <a:r>
              <a:rPr lang="zh-TW" altLang="en-US" sz="1400" b="0">
                <a:effectLst/>
                <a:latin typeface="+mj-lt"/>
                <a:ea typeface="+mj-ea"/>
              </a:rPr>
              <a:t>，而量化後的</a:t>
            </a:r>
            <a:r>
              <a:rPr lang="en-US" altLang="zh-TW" sz="1400" b="0">
                <a:effectLst/>
                <a:latin typeface="+mj-lt"/>
                <a:ea typeface="+mj-ea"/>
              </a:rPr>
              <a:t>INT4 </a:t>
            </a:r>
            <a:r>
              <a:rPr lang="zh-TW" altLang="en-US" sz="1400" b="0">
                <a:effectLst/>
                <a:latin typeface="+mj-lt"/>
                <a:ea typeface="+mj-ea"/>
              </a:rPr>
              <a:t>版本模型大小為</a:t>
            </a:r>
            <a:r>
              <a:rPr lang="en-US" altLang="zh-TW" sz="1400" b="0">
                <a:effectLst/>
                <a:latin typeface="+mj-lt"/>
                <a:ea typeface="+mj-ea"/>
              </a:rPr>
              <a:t>3.7G</a:t>
            </a:r>
            <a:r>
              <a:rPr lang="zh-TW" altLang="en-US" sz="1400" b="0">
                <a:effectLst/>
                <a:latin typeface="+mj-lt"/>
                <a:ea typeface="+mj-ea"/>
              </a:rPr>
              <a:t>，推理所需顯存為</a:t>
            </a:r>
            <a:r>
              <a:rPr lang="en-US" altLang="zh-TW" sz="1400" b="0">
                <a:effectLst/>
                <a:latin typeface="+mj-lt"/>
                <a:ea typeface="+mj-ea"/>
              </a:rPr>
              <a:t>5G</a:t>
            </a:r>
            <a:r>
              <a:rPr lang="zh-TW" altLang="en-US" sz="1400" b="0">
                <a:effectLst/>
                <a:latin typeface="+mj-lt"/>
                <a:ea typeface="+mj-ea"/>
              </a:rPr>
              <a:t>，可以看到量化後的模型大小和顯存需求都大大減小了。</a:t>
            </a:r>
          </a:p>
          <a:p>
            <a:endParaRPr lang="zh-TW" altLang="en-US" sz="1400" b="0">
              <a:effectLst/>
              <a:latin typeface="+mj-lt"/>
              <a:ea typeface="+mj-ea"/>
            </a:endParaRPr>
          </a:p>
          <a:p>
            <a:r>
              <a:rPr lang="en-US" altLang="zh-TW" sz="1400" b="0">
                <a:effectLst/>
                <a:latin typeface="+mj-lt"/>
                <a:ea typeface="+mj-ea"/>
              </a:rPr>
              <a:t>FP32 </a:t>
            </a:r>
            <a:r>
              <a:rPr lang="zh-TW" altLang="en-US" sz="1400" b="0">
                <a:effectLst/>
                <a:latin typeface="+mj-lt"/>
                <a:ea typeface="+mj-ea"/>
              </a:rPr>
              <a:t>和</a:t>
            </a:r>
            <a:r>
              <a:rPr lang="en-US" altLang="zh-TW" sz="1400" b="0">
                <a:effectLst/>
                <a:latin typeface="+mj-lt"/>
                <a:ea typeface="+mj-ea"/>
              </a:rPr>
              <a:t>FP16 </a:t>
            </a:r>
            <a:r>
              <a:rPr lang="zh-TW" altLang="en-US" sz="1400" b="0">
                <a:effectLst/>
                <a:latin typeface="+mj-lt"/>
                <a:ea typeface="+mj-ea"/>
              </a:rPr>
              <a:t>精度的模型需要在</a:t>
            </a:r>
            <a:r>
              <a:rPr lang="en-US" altLang="zh-TW" sz="1400" b="0">
                <a:solidFill>
                  <a:srgbClr val="C00000"/>
                </a:solidFill>
                <a:effectLst/>
                <a:latin typeface="+mj-lt"/>
                <a:ea typeface="+mj-ea"/>
              </a:rPr>
              <a:t>GPU </a:t>
            </a:r>
            <a:r>
              <a:rPr lang="zh-TW" altLang="en-US" sz="1400" b="0">
                <a:solidFill>
                  <a:srgbClr val="C00000"/>
                </a:solidFill>
                <a:effectLst/>
                <a:latin typeface="+mj-lt"/>
                <a:ea typeface="+mj-ea"/>
              </a:rPr>
              <a:t>伺服器</a:t>
            </a:r>
            <a:r>
              <a:rPr lang="zh-TW" altLang="en-US" sz="1400" b="0">
                <a:effectLst/>
                <a:latin typeface="+mj-lt"/>
                <a:ea typeface="+mj-ea"/>
              </a:rPr>
              <a:t>上運行，</a:t>
            </a:r>
            <a:r>
              <a:rPr lang="zh-TW" altLang="en-US" sz="1400">
                <a:effectLst/>
                <a:latin typeface="+mj-lt"/>
                <a:ea typeface="+mj-ea"/>
              </a:rPr>
              <a:t>而</a:t>
            </a:r>
            <a:r>
              <a:rPr lang="en-US" altLang="zh-TW" sz="1400">
                <a:effectLst/>
                <a:latin typeface="+mj-lt"/>
                <a:ea typeface="+mj-ea"/>
              </a:rPr>
              <a:t>INT8 </a:t>
            </a:r>
            <a:r>
              <a:rPr lang="zh-TW" altLang="en-US" sz="1400">
                <a:effectLst/>
                <a:latin typeface="+mj-lt"/>
                <a:ea typeface="+mj-ea"/>
              </a:rPr>
              <a:t>和</a:t>
            </a:r>
            <a:r>
              <a:rPr lang="en-US" altLang="zh-TW" sz="1400">
                <a:effectLst/>
                <a:latin typeface="+mj-lt"/>
                <a:ea typeface="+mj-ea"/>
              </a:rPr>
              <a:t>INT4 </a:t>
            </a:r>
            <a:r>
              <a:rPr lang="zh-TW" altLang="en-US" sz="1400">
                <a:effectLst/>
                <a:latin typeface="+mj-lt"/>
                <a:ea typeface="+mj-ea"/>
              </a:rPr>
              <a:t>精度的模型可以在</a:t>
            </a:r>
            <a:r>
              <a:rPr lang="en-US" altLang="zh-TW" sz="1400">
                <a:solidFill>
                  <a:srgbClr val="C00000"/>
                </a:solidFill>
                <a:effectLst/>
                <a:latin typeface="+mj-lt"/>
                <a:ea typeface="+mj-ea"/>
              </a:rPr>
              <a:t>CPU </a:t>
            </a:r>
            <a:r>
              <a:rPr lang="zh-TW" altLang="en-US" sz="1400">
                <a:effectLst/>
                <a:latin typeface="+mj-lt"/>
                <a:ea typeface="+mj-ea"/>
              </a:rPr>
              <a:t>上運行。</a:t>
            </a:r>
            <a:endParaRPr lang="en-US" altLang="zh-TW" sz="1400">
              <a:effectLst/>
              <a:latin typeface="+mj-lt"/>
              <a:ea typeface="+mj-ea"/>
            </a:endParaRPr>
          </a:p>
          <a:p>
            <a:endParaRPr lang="en-US" altLang="zh-TW" sz="1400" b="0">
              <a:effectLst/>
              <a:latin typeface="+mj-lt"/>
              <a:ea typeface="+mj-ea"/>
            </a:endParaRPr>
          </a:p>
          <a:p>
            <a:r>
              <a:rPr lang="en-US" altLang="zh-TW" sz="1400" b="0">
                <a:effectLst/>
                <a:latin typeface="+mj-lt"/>
                <a:ea typeface="+mj-ea"/>
              </a:rPr>
              <a:t>HuggingFace </a:t>
            </a:r>
            <a:r>
              <a:rPr lang="zh-TW" altLang="en-US" sz="1400" b="0">
                <a:effectLst/>
                <a:latin typeface="+mj-lt"/>
                <a:ea typeface="+mj-ea"/>
              </a:rPr>
              <a:t>上如果看到模型名稱帶有</a:t>
            </a:r>
            <a:r>
              <a:rPr lang="en-US" altLang="zh-TW" sz="1400" b="0">
                <a:solidFill>
                  <a:srgbClr val="C00000"/>
                </a:solidFill>
                <a:effectLst/>
                <a:latin typeface="+mj-lt"/>
                <a:ea typeface="+mj-ea"/>
              </a:rPr>
              <a:t>GPTQ</a:t>
            </a:r>
            <a:r>
              <a:rPr lang="zh-TW" altLang="en-US" sz="1400" b="0">
                <a:effectLst/>
                <a:latin typeface="+mj-lt"/>
                <a:ea typeface="+mj-ea"/>
              </a:rPr>
              <a:t>字樣的，比如</a:t>
            </a:r>
            <a:r>
              <a:rPr lang="en-US" altLang="zh-TW" sz="1400" b="0">
                <a:effectLst/>
                <a:latin typeface="+mj-lt"/>
                <a:ea typeface="+mj-ea"/>
              </a:rPr>
              <a:t>Llama-2-13B-chat-GPTQ</a:t>
            </a:r>
            <a:r>
              <a:rPr lang="zh-TW" altLang="en-US" sz="1400" b="0">
                <a:effectLst/>
                <a:latin typeface="+mj-lt"/>
                <a:ea typeface="+mj-ea"/>
              </a:rPr>
              <a:t>，說明這些模型是經過</a:t>
            </a:r>
            <a:r>
              <a:rPr lang="en-US" altLang="zh-TW" sz="1400" b="0">
                <a:effectLst/>
                <a:latin typeface="+mj-lt"/>
                <a:ea typeface="+mj-ea"/>
              </a:rPr>
              <a:t>GPTQ </a:t>
            </a:r>
            <a:r>
              <a:rPr lang="zh-TW" altLang="en-US" sz="1400" b="0">
                <a:effectLst/>
                <a:latin typeface="+mj-lt"/>
                <a:ea typeface="+mj-ea"/>
              </a:rPr>
              <a:t>量化的。以</a:t>
            </a:r>
            <a:r>
              <a:rPr lang="en-US" altLang="zh-TW" sz="1400" b="0">
                <a:effectLst/>
                <a:latin typeface="+mj-lt"/>
                <a:ea typeface="+mj-ea"/>
              </a:rPr>
              <a:t>Llama-2-13B-chat</a:t>
            </a:r>
            <a:r>
              <a:rPr lang="zh-TW" altLang="en-US" sz="1400" b="0">
                <a:effectLst/>
                <a:latin typeface="+mj-lt"/>
                <a:ea typeface="+mj-ea"/>
              </a:rPr>
              <a:t>為例，模型全精度版本的大小為</a:t>
            </a:r>
            <a:r>
              <a:rPr lang="en-US" altLang="zh-TW" sz="1400" b="0">
                <a:effectLst/>
                <a:latin typeface="+mj-lt"/>
                <a:ea typeface="+mj-ea"/>
              </a:rPr>
              <a:t>26G</a:t>
            </a:r>
            <a:r>
              <a:rPr lang="zh-TW" altLang="en-US" sz="1400" b="0">
                <a:effectLst/>
                <a:latin typeface="+mj-lt"/>
                <a:ea typeface="+mj-ea"/>
              </a:rPr>
              <a:t>，使用</a:t>
            </a:r>
            <a:r>
              <a:rPr lang="en-US" altLang="zh-TW" sz="1400" b="0">
                <a:effectLst/>
                <a:latin typeface="+mj-lt"/>
                <a:ea typeface="+mj-ea"/>
              </a:rPr>
              <a:t>GPTQ </a:t>
            </a:r>
            <a:r>
              <a:rPr lang="zh-TW" altLang="en-US" sz="1400" b="0">
                <a:effectLst/>
                <a:latin typeface="+mj-lt"/>
                <a:ea typeface="+mj-ea"/>
              </a:rPr>
              <a:t>進行量化成</a:t>
            </a:r>
            <a:r>
              <a:rPr lang="en-US" altLang="zh-TW" sz="1400" b="0">
                <a:effectLst/>
                <a:latin typeface="+mj-lt"/>
                <a:ea typeface="+mj-ea"/>
              </a:rPr>
              <a:t>INT4 </a:t>
            </a:r>
            <a:r>
              <a:rPr lang="zh-TW" altLang="en-US" sz="1400" b="0">
                <a:effectLst/>
                <a:latin typeface="+mj-lt"/>
                <a:ea typeface="+mj-ea"/>
              </a:rPr>
              <a:t>精度後的模型大小為</a:t>
            </a:r>
            <a:r>
              <a:rPr lang="en-US" altLang="zh-TW" sz="1400" b="0">
                <a:effectLst/>
                <a:latin typeface="+mj-lt"/>
                <a:ea typeface="+mj-ea"/>
              </a:rPr>
              <a:t>7.26G</a:t>
            </a:r>
            <a:r>
              <a:rPr lang="zh-TW" altLang="en-US" sz="1400" b="0">
                <a:effectLst/>
                <a:latin typeface="+mj-lt"/>
                <a:ea typeface="+mj-ea"/>
              </a:rPr>
              <a:t>。</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在</a:t>
            </a:r>
            <a:r>
              <a:rPr lang="en-US" altLang="zh-TW" sz="1400" b="0">
                <a:effectLst/>
                <a:latin typeface="+mj-lt"/>
                <a:ea typeface="+mj-ea"/>
              </a:rPr>
              <a:t>HuggingFace </a:t>
            </a:r>
            <a:r>
              <a:rPr lang="zh-TW" altLang="en-US" sz="1400" b="0">
                <a:effectLst/>
                <a:latin typeface="+mj-lt"/>
                <a:ea typeface="+mj-ea"/>
              </a:rPr>
              <a:t>上，如果看到模型名稱帶有</a:t>
            </a:r>
            <a:r>
              <a:rPr lang="en-US" altLang="zh-TW" sz="1400" b="0">
                <a:solidFill>
                  <a:srgbClr val="C00000"/>
                </a:solidFill>
                <a:effectLst/>
                <a:latin typeface="+mj-lt"/>
                <a:ea typeface="+mj-ea"/>
              </a:rPr>
              <a:t>GGML</a:t>
            </a:r>
            <a:r>
              <a:rPr lang="zh-TW" altLang="en-US" sz="1400" b="0">
                <a:effectLst/>
                <a:latin typeface="+mj-lt"/>
                <a:ea typeface="+mj-ea"/>
              </a:rPr>
              <a:t>字樣的，例如</a:t>
            </a:r>
            <a:r>
              <a:rPr lang="en-US" altLang="zh-TW" sz="1400" b="0">
                <a:effectLst/>
                <a:latin typeface="+mj-lt"/>
                <a:ea typeface="+mj-ea"/>
              </a:rPr>
              <a:t>Llama-2-13B-chat-GGML</a:t>
            </a:r>
            <a:r>
              <a:rPr lang="zh-TW" altLang="en-US" sz="1400" b="0">
                <a:effectLst/>
                <a:latin typeface="+mj-lt"/>
                <a:ea typeface="+mj-ea"/>
              </a:rPr>
              <a:t>，表示這些模型是經過</a:t>
            </a:r>
            <a:r>
              <a:rPr lang="en-US" altLang="zh-TW" sz="1400" b="0">
                <a:effectLst/>
                <a:latin typeface="+mj-lt"/>
                <a:ea typeface="+mj-ea"/>
              </a:rPr>
              <a:t>GGML </a:t>
            </a:r>
            <a:r>
              <a:rPr lang="zh-TW" altLang="en-US" sz="1400" b="0">
                <a:effectLst/>
                <a:latin typeface="+mj-lt"/>
                <a:ea typeface="+mj-ea"/>
              </a:rPr>
              <a:t>量化的。有些</a:t>
            </a:r>
            <a:r>
              <a:rPr lang="en-US" altLang="zh-TW" sz="1400" b="0">
                <a:effectLst/>
                <a:latin typeface="+mj-lt"/>
                <a:ea typeface="+mj-ea"/>
              </a:rPr>
              <a:t>GGML </a:t>
            </a:r>
            <a:r>
              <a:rPr lang="zh-TW" altLang="en-US" sz="1400" b="0">
                <a:effectLst/>
                <a:latin typeface="+mj-lt"/>
                <a:ea typeface="+mj-ea"/>
              </a:rPr>
              <a:t>模型的名字除了帶有</a:t>
            </a:r>
            <a:r>
              <a:rPr lang="en-US" altLang="zh-TW" sz="1400" b="0">
                <a:effectLst/>
                <a:latin typeface="+mj-lt"/>
                <a:ea typeface="+mj-ea"/>
              </a:rPr>
              <a:t>GGML</a:t>
            </a:r>
            <a:r>
              <a:rPr lang="zh-TW" altLang="en-US" sz="1400" b="0">
                <a:effectLst/>
                <a:latin typeface="+mj-lt"/>
                <a:ea typeface="+mj-ea"/>
              </a:rPr>
              <a:t>字樣外，還帶有</a:t>
            </a:r>
            <a:r>
              <a:rPr lang="en-US" altLang="zh-TW" sz="1400" b="0">
                <a:effectLst/>
                <a:latin typeface="+mj-lt"/>
                <a:ea typeface="+mj-ea"/>
              </a:rPr>
              <a:t>q4</a:t>
            </a:r>
            <a:r>
              <a:rPr lang="zh-TW" altLang="en-US" sz="1400" b="0">
                <a:effectLst/>
                <a:latin typeface="+mj-lt"/>
                <a:ea typeface="+mj-ea"/>
              </a:rPr>
              <a:t>、</a:t>
            </a:r>
            <a:r>
              <a:rPr lang="en-US" altLang="zh-TW" sz="1400" b="0">
                <a:effectLst/>
                <a:latin typeface="+mj-lt"/>
                <a:ea typeface="+mj-ea"/>
              </a:rPr>
              <a:t>q4_0</a:t>
            </a:r>
            <a:r>
              <a:rPr lang="zh-TW" altLang="en-US" sz="1400" b="0">
                <a:effectLst/>
                <a:latin typeface="+mj-lt"/>
                <a:ea typeface="+mj-ea"/>
              </a:rPr>
              <a:t>、</a:t>
            </a:r>
            <a:r>
              <a:rPr lang="en-US" altLang="zh-TW" sz="1400" b="0">
                <a:effectLst/>
                <a:latin typeface="+mj-lt"/>
                <a:ea typeface="+mj-ea"/>
              </a:rPr>
              <a:t>q5</a:t>
            </a:r>
            <a:r>
              <a:rPr lang="zh-TW" altLang="en-US" sz="1400" b="0">
                <a:effectLst/>
                <a:latin typeface="+mj-lt"/>
                <a:ea typeface="+mj-ea"/>
              </a:rPr>
              <a:t>等，比如</a:t>
            </a:r>
            <a:r>
              <a:rPr lang="en-US" altLang="zh-TW" sz="1400" b="0">
                <a:effectLst/>
                <a:latin typeface="+mj-lt"/>
                <a:ea typeface="+mj-ea"/>
              </a:rPr>
              <a:t>Chinese-Llama-2-7b-ggml-q4</a:t>
            </a:r>
            <a:r>
              <a:rPr lang="zh-TW" altLang="en-US" sz="1400" b="0">
                <a:effectLst/>
                <a:latin typeface="+mj-lt"/>
                <a:ea typeface="+mj-ea"/>
              </a:rPr>
              <a:t>，這裡面的</a:t>
            </a:r>
            <a:r>
              <a:rPr lang="en-US" altLang="zh-TW" sz="1400" b="0">
                <a:effectLst/>
                <a:latin typeface="+mj-lt"/>
                <a:ea typeface="+mj-ea"/>
              </a:rPr>
              <a:t>q4</a:t>
            </a:r>
            <a:r>
              <a:rPr lang="zh-TW" altLang="en-US" sz="1400" b="0">
                <a:effectLst/>
                <a:latin typeface="+mj-lt"/>
                <a:ea typeface="+mj-ea"/>
              </a:rPr>
              <a:t>其實指的是</a:t>
            </a:r>
            <a:r>
              <a:rPr lang="en-US" altLang="zh-TW" sz="1400" b="0">
                <a:effectLst/>
                <a:latin typeface="+mj-lt"/>
                <a:ea typeface="+mj-ea"/>
              </a:rPr>
              <a:t>GGML </a:t>
            </a:r>
            <a:r>
              <a:rPr lang="zh-TW" altLang="en-US" sz="1400" b="0">
                <a:effectLst/>
                <a:latin typeface="+mj-lt"/>
                <a:ea typeface="+mj-ea"/>
              </a:rPr>
              <a:t>的量化方法，從</a:t>
            </a:r>
            <a:r>
              <a:rPr lang="en-US" altLang="zh-TW" sz="1400" b="0">
                <a:effectLst/>
                <a:latin typeface="+mj-lt"/>
                <a:ea typeface="+mj-ea"/>
              </a:rPr>
              <a:t>q4_0</a:t>
            </a:r>
            <a:r>
              <a:rPr lang="zh-TW" altLang="en-US" sz="1400" b="0">
                <a:effectLst/>
                <a:latin typeface="+mj-lt"/>
                <a:ea typeface="+mj-ea"/>
              </a:rPr>
              <a:t>開始往後擴展，有</a:t>
            </a:r>
            <a:r>
              <a:rPr lang="en-US" altLang="zh-TW" sz="1400" b="0">
                <a:effectLst/>
                <a:latin typeface="+mj-lt"/>
                <a:ea typeface="+mj-ea"/>
              </a:rPr>
              <a:t>q4_0</a:t>
            </a:r>
            <a:r>
              <a:rPr lang="zh-TW" altLang="en-US" sz="1400" b="0">
                <a:effectLst/>
                <a:latin typeface="+mj-lt"/>
                <a:ea typeface="+mj-ea"/>
              </a:rPr>
              <a:t>、</a:t>
            </a:r>
            <a:r>
              <a:rPr lang="en-US" altLang="zh-TW" sz="1400" b="0">
                <a:effectLst/>
                <a:latin typeface="+mj-lt"/>
                <a:ea typeface="+mj-ea"/>
              </a:rPr>
              <a:t>q4_1</a:t>
            </a:r>
            <a:r>
              <a:rPr lang="zh-TW" altLang="en-US" sz="1400" b="0">
                <a:effectLst/>
                <a:latin typeface="+mj-lt"/>
                <a:ea typeface="+mj-ea"/>
              </a:rPr>
              <a:t>、</a:t>
            </a:r>
            <a:r>
              <a:rPr lang="en-US" altLang="zh-TW" sz="1400" b="0">
                <a:effectLst/>
                <a:latin typeface="+mj-lt"/>
                <a:ea typeface="+mj-ea"/>
              </a:rPr>
              <a:t>q5_0</a:t>
            </a:r>
            <a:r>
              <a:rPr lang="zh-TW" altLang="en-US" sz="1400" b="0">
                <a:effectLst/>
                <a:latin typeface="+mj-lt"/>
                <a:ea typeface="+mj-ea"/>
              </a:rPr>
              <a:t>、</a:t>
            </a:r>
            <a:r>
              <a:rPr lang="en-US" altLang="zh-TW" sz="1400" b="0">
                <a:effectLst/>
                <a:latin typeface="+mj-lt"/>
                <a:ea typeface="+mj-ea"/>
              </a:rPr>
              <a:t>q5_1</a:t>
            </a:r>
            <a:r>
              <a:rPr lang="zh-TW" altLang="en-US" sz="1400" b="0">
                <a:effectLst/>
                <a:latin typeface="+mj-lt"/>
                <a:ea typeface="+mj-ea"/>
              </a:rPr>
              <a:t>和</a:t>
            </a:r>
            <a:r>
              <a:rPr lang="en-US" altLang="zh-TW" sz="1400" b="0">
                <a:effectLst/>
                <a:latin typeface="+mj-lt"/>
                <a:ea typeface="+mj-ea"/>
              </a:rPr>
              <a:t>q8_0</a:t>
            </a:r>
            <a:r>
              <a:rPr lang="zh-TW" altLang="en-US" sz="1400" b="0">
                <a:effectLst/>
                <a:latin typeface="+mj-lt"/>
                <a:ea typeface="+mj-ea"/>
              </a:rPr>
              <a:t>，在這裡可以看到各種方法量化後的數據。</a:t>
            </a:r>
            <a:endParaRPr lang="en-US" altLang="zh-TW" sz="1400" b="0">
              <a:effectLst/>
              <a:latin typeface="+mj-lt"/>
              <a:ea typeface="+mj-ea"/>
            </a:endParaRPr>
          </a:p>
          <a:p>
            <a:endParaRPr lang="en-US" altLang="zh-TW" sz="1400" b="0">
              <a:effectLst/>
              <a:latin typeface="+mj-lt"/>
              <a:ea typeface="+mj-ea"/>
            </a:endParaRPr>
          </a:p>
          <a:p>
            <a:r>
              <a:rPr lang="en-US" altLang="zh-TW" sz="1400" b="0">
                <a:effectLst/>
                <a:latin typeface="+mj-lt"/>
                <a:ea typeface="+mj-ea"/>
              </a:rPr>
              <a:t>HuggingFace </a:t>
            </a:r>
            <a:r>
              <a:rPr lang="zh-TW" altLang="en-US" sz="1400" b="0">
                <a:effectLst/>
                <a:latin typeface="+mj-lt"/>
                <a:ea typeface="+mj-ea"/>
              </a:rPr>
              <a:t>上的模型還發現了一些帶有</a:t>
            </a:r>
            <a:r>
              <a:rPr lang="en-US" altLang="zh-TW" sz="1400" b="0">
                <a:solidFill>
                  <a:srgbClr val="C00000"/>
                </a:solidFill>
                <a:effectLst/>
                <a:latin typeface="+mj-lt"/>
                <a:ea typeface="+mj-ea"/>
              </a:rPr>
              <a:t>GGUF</a:t>
            </a:r>
            <a:r>
              <a:rPr lang="zh-TW" altLang="en-US" sz="1400" b="0">
                <a:effectLst/>
                <a:latin typeface="+mj-lt"/>
                <a:ea typeface="+mj-ea"/>
              </a:rPr>
              <a:t>字樣的模型，例如</a:t>
            </a:r>
            <a:r>
              <a:rPr lang="en-US" altLang="zh-TW" sz="1400" b="0">
                <a:effectLst/>
                <a:latin typeface="+mj-lt"/>
                <a:ea typeface="+mj-ea"/>
              </a:rPr>
              <a:t>Llama-2-13B-chat-GGUF</a:t>
            </a:r>
            <a:r>
              <a:rPr lang="zh-TW" altLang="en-US" sz="1400" b="0">
                <a:effectLst/>
                <a:latin typeface="+mj-lt"/>
                <a:ea typeface="+mj-ea"/>
              </a:rPr>
              <a:t>，</a:t>
            </a:r>
            <a:r>
              <a:rPr lang="en-US" altLang="zh-TW" sz="1400" b="0">
                <a:effectLst/>
                <a:latin typeface="+mj-lt"/>
                <a:ea typeface="+mj-ea"/>
              </a:rPr>
              <a:t>GGUF</a:t>
            </a:r>
            <a:r>
              <a:rPr lang="zh-TW" altLang="en-US" sz="1400" b="0">
                <a:effectLst/>
                <a:latin typeface="+mj-lt"/>
                <a:ea typeface="+mj-ea"/>
              </a:rPr>
              <a:t>其實是</a:t>
            </a:r>
            <a:r>
              <a:rPr lang="en-US" altLang="zh-TW" sz="1400" b="0">
                <a:effectLst/>
                <a:latin typeface="+mj-lt"/>
                <a:ea typeface="+mj-ea"/>
              </a:rPr>
              <a:t>GGML </a:t>
            </a:r>
            <a:r>
              <a:rPr lang="zh-TW" altLang="en-US" sz="1400" b="0">
                <a:effectLst/>
                <a:latin typeface="+mj-lt"/>
                <a:ea typeface="+mj-ea"/>
              </a:rPr>
              <a:t>團隊增加的一個新功能，</a:t>
            </a:r>
            <a:r>
              <a:rPr lang="en-US" altLang="zh-TW" sz="1400" b="0">
                <a:effectLst/>
                <a:latin typeface="+mj-lt"/>
                <a:ea typeface="+mj-ea"/>
              </a:rPr>
              <a:t>GGUF </a:t>
            </a:r>
            <a:r>
              <a:rPr lang="zh-TW" altLang="en-US" sz="1400" b="0">
                <a:effectLst/>
                <a:latin typeface="+mj-lt"/>
                <a:ea typeface="+mj-ea"/>
              </a:rPr>
              <a:t>與</a:t>
            </a:r>
            <a:r>
              <a:rPr lang="en-US" altLang="zh-TW" sz="1400" b="0">
                <a:effectLst/>
                <a:latin typeface="+mj-lt"/>
                <a:ea typeface="+mj-ea"/>
              </a:rPr>
              <a:t>GGML </a:t>
            </a:r>
            <a:r>
              <a:rPr lang="zh-TW" altLang="en-US" sz="1400" b="0">
                <a:effectLst/>
                <a:latin typeface="+mj-lt"/>
                <a:ea typeface="+mj-ea"/>
              </a:rPr>
              <a:t>相比，</a:t>
            </a:r>
            <a:r>
              <a:rPr lang="en-US" altLang="zh-TW" sz="1400" b="0">
                <a:effectLst/>
                <a:latin typeface="+mj-lt"/>
                <a:ea typeface="+mj-ea"/>
              </a:rPr>
              <a:t>GGUF </a:t>
            </a:r>
            <a:r>
              <a:rPr lang="zh-TW" altLang="en-US" sz="1400" b="0">
                <a:effectLst/>
                <a:latin typeface="+mj-lt"/>
                <a:ea typeface="+mj-ea"/>
              </a:rPr>
              <a:t>可以在模型中</a:t>
            </a:r>
            <a:r>
              <a:rPr lang="zh-TW" altLang="en-US" sz="1400">
                <a:effectLst/>
                <a:latin typeface="+mj-lt"/>
                <a:ea typeface="+mj-ea"/>
              </a:rPr>
              <a:t>添加額外的信息</a:t>
            </a:r>
            <a:r>
              <a:rPr lang="zh-TW" altLang="en-US" sz="1400" b="0">
                <a:effectLst/>
                <a:latin typeface="+mj-lt"/>
                <a:ea typeface="+mj-ea"/>
              </a:rPr>
              <a:t>，而原來的</a:t>
            </a:r>
            <a:r>
              <a:rPr lang="en-US" altLang="zh-TW" sz="1400" b="0">
                <a:effectLst/>
                <a:latin typeface="+mj-lt"/>
                <a:ea typeface="+mj-ea"/>
              </a:rPr>
              <a:t>GGML </a:t>
            </a:r>
            <a:r>
              <a:rPr lang="zh-TW" altLang="en-US" sz="1400" b="0">
                <a:effectLst/>
                <a:latin typeface="+mj-lt"/>
                <a:ea typeface="+mj-ea"/>
              </a:rPr>
              <a:t>模型是不可以的，</a:t>
            </a:r>
            <a:r>
              <a:rPr lang="zh-TW" altLang="en-US" sz="1400" b="0">
                <a:solidFill>
                  <a:schemeClr val="tx1"/>
                </a:solidFill>
                <a:effectLst/>
                <a:latin typeface="+mj-lt"/>
                <a:ea typeface="+mj-ea"/>
              </a:rPr>
              <a:t>同時</a:t>
            </a:r>
            <a:r>
              <a:rPr lang="en-US" altLang="zh-TW" sz="1400" b="0">
                <a:solidFill>
                  <a:schemeClr val="tx1"/>
                </a:solidFill>
                <a:effectLst/>
                <a:latin typeface="+mj-lt"/>
                <a:ea typeface="+mj-ea"/>
              </a:rPr>
              <a:t>GGUF </a:t>
            </a:r>
            <a:r>
              <a:rPr lang="zh-TW" altLang="en-US" sz="1400" b="0">
                <a:solidFill>
                  <a:schemeClr val="tx1"/>
                </a:solidFill>
                <a:effectLst/>
                <a:latin typeface="+mj-lt"/>
                <a:ea typeface="+mj-ea"/>
              </a:rPr>
              <a:t>被設計成可擴展，這樣以後有新功能就可以添加到舊模型中，而以後有新功能與舊模型的兼容性。但這個功能是</a:t>
            </a:r>
            <a:r>
              <a:rPr lang="en-US" altLang="zh-TW" sz="1400" b="0">
                <a:solidFill>
                  <a:schemeClr val="tx1"/>
                </a:solidFill>
                <a:effectLst/>
                <a:latin typeface="+mj-lt"/>
                <a:ea typeface="+mj-ea"/>
              </a:rPr>
              <a:t>Breaking Change</a:t>
            </a:r>
            <a:r>
              <a:rPr lang="zh-TW" altLang="en-US" sz="1400" b="0">
                <a:effectLst/>
                <a:latin typeface="+mj-lt"/>
                <a:ea typeface="+mj-ea"/>
              </a:rPr>
              <a:t>，也就是說</a:t>
            </a:r>
            <a:r>
              <a:rPr lang="en-US" altLang="zh-TW" sz="1400" b="0">
                <a:effectLst/>
                <a:latin typeface="+mj-lt"/>
                <a:ea typeface="+mj-ea"/>
              </a:rPr>
              <a:t>GGML </a:t>
            </a:r>
            <a:r>
              <a:rPr lang="zh-TW" altLang="en-US" sz="1400" b="0">
                <a:effectLst/>
                <a:latin typeface="+mj-lt"/>
                <a:ea typeface="+mj-ea"/>
              </a:rPr>
              <a:t>新版本以後量化出來的模型都是</a:t>
            </a:r>
            <a:r>
              <a:rPr lang="en-US" altLang="zh-TW" sz="1400" b="0">
                <a:effectLst/>
                <a:latin typeface="+mj-lt"/>
                <a:ea typeface="+mj-ea"/>
              </a:rPr>
              <a:t>GGUF </a:t>
            </a:r>
            <a:r>
              <a:rPr lang="zh-TW" altLang="en-US" sz="1400" b="0">
                <a:effectLst/>
                <a:latin typeface="+mj-lt"/>
                <a:ea typeface="+mj-ea"/>
              </a:rPr>
              <a:t>格式的，這意味著舊的</a:t>
            </a:r>
            <a:r>
              <a:rPr lang="en-US" altLang="zh-TW" sz="1400" b="0">
                <a:effectLst/>
                <a:latin typeface="+mj-lt"/>
                <a:ea typeface="+mj-ea"/>
              </a:rPr>
              <a:t>GGML </a:t>
            </a:r>
            <a:r>
              <a:rPr lang="zh-TW" altLang="en-US" sz="1400" b="0">
                <a:effectLst/>
                <a:latin typeface="+mj-lt"/>
                <a:ea typeface="+mj-ea"/>
              </a:rPr>
              <a:t>格式以後會慢慢被</a:t>
            </a:r>
            <a:r>
              <a:rPr lang="en-US" altLang="zh-TW" sz="1400" b="0">
                <a:effectLst/>
                <a:latin typeface="+mj-lt"/>
                <a:ea typeface="+mj-ea"/>
              </a:rPr>
              <a:t>GGUF </a:t>
            </a:r>
            <a:r>
              <a:rPr lang="zh-TW" altLang="en-US" sz="1400" b="0">
                <a:effectLst/>
                <a:latin typeface="+mj-lt"/>
                <a:ea typeface="+mj-ea"/>
              </a:rPr>
              <a:t>格式取代，也不能將老的</a:t>
            </a:r>
            <a:r>
              <a:rPr lang="en-US" altLang="zh-TW" sz="1400" b="0">
                <a:effectLst/>
                <a:latin typeface="+mj-lt"/>
                <a:ea typeface="+mj-ea"/>
              </a:rPr>
              <a:t>GGML </a:t>
            </a:r>
            <a:r>
              <a:rPr lang="zh-TW" altLang="en-US" sz="1400" b="0">
                <a:effectLst/>
                <a:latin typeface="+mj-lt"/>
                <a:ea typeface="+mj-ea"/>
              </a:rPr>
              <a:t>格式直接轉成</a:t>
            </a:r>
            <a:r>
              <a:rPr lang="en-US" altLang="zh-TW" sz="1400" b="0">
                <a:effectLst/>
                <a:latin typeface="+mj-lt"/>
                <a:ea typeface="+mj-ea"/>
              </a:rPr>
              <a:t>GGUF </a:t>
            </a:r>
            <a:r>
              <a:rPr lang="zh-TW" altLang="en-US" sz="1400" b="0">
                <a:effectLst/>
                <a:latin typeface="+mj-lt"/>
                <a:ea typeface="+mj-ea"/>
              </a:rPr>
              <a:t>格式。</a:t>
            </a:r>
            <a:endParaRPr lang="en-US" altLang="zh-TW" sz="1400" b="0">
              <a:effectLst/>
              <a:latin typeface="+mj-lt"/>
              <a:ea typeface="+mj-ea"/>
            </a:endParaRPr>
          </a:p>
          <a:p>
            <a:endParaRPr lang="en-US" altLang="zh-TW" sz="1400" b="0">
              <a:effectLst/>
              <a:latin typeface="+mj-lt"/>
              <a:ea typeface="+mj-ea"/>
            </a:endParaRPr>
          </a:p>
          <a:p>
            <a:r>
              <a:rPr lang="zh-TW" altLang="en-US" sz="1400" b="0">
                <a:effectLst/>
                <a:latin typeface="+mj-lt"/>
                <a:ea typeface="+mj-ea"/>
              </a:rPr>
              <a:t>在</a:t>
            </a:r>
            <a:r>
              <a:rPr lang="en-US" altLang="zh-TW" sz="1400" b="0">
                <a:effectLst/>
                <a:latin typeface="+mj-lt"/>
                <a:ea typeface="+mj-ea"/>
              </a:rPr>
              <a:t>HuggingFace </a:t>
            </a:r>
            <a:r>
              <a:rPr lang="zh-TW" altLang="en-US" sz="1400" b="0">
                <a:effectLst/>
                <a:latin typeface="+mj-lt"/>
                <a:ea typeface="+mj-ea"/>
              </a:rPr>
              <a:t>上，不管是什麼格式的量化模型，模型名稱中還常出現一些</a:t>
            </a:r>
            <a:r>
              <a:rPr lang="en-US" altLang="zh-TW" sz="1400" b="0">
                <a:effectLst/>
                <a:latin typeface="+mj-lt"/>
                <a:ea typeface="+mj-ea"/>
              </a:rPr>
              <a:t>32g</a:t>
            </a:r>
            <a:r>
              <a:rPr lang="zh-TW" altLang="en-US" sz="1400" b="0">
                <a:effectLst/>
                <a:latin typeface="+mj-lt"/>
                <a:ea typeface="+mj-ea"/>
              </a:rPr>
              <a:t>、</a:t>
            </a:r>
            <a:r>
              <a:rPr lang="en-US" altLang="zh-TW" sz="1400" b="0">
                <a:effectLst/>
                <a:latin typeface="+mj-lt"/>
                <a:ea typeface="+mj-ea"/>
              </a:rPr>
              <a:t>128g</a:t>
            </a:r>
            <a:r>
              <a:rPr lang="zh-TW" altLang="en-US" sz="1400" b="0">
                <a:effectLst/>
                <a:latin typeface="+mj-lt"/>
                <a:ea typeface="+mj-ea"/>
              </a:rPr>
              <a:t>字樣，比如</a:t>
            </a:r>
            <a:r>
              <a:rPr lang="en-US" altLang="zh-TW" sz="1400" b="0">
                <a:effectLst/>
                <a:latin typeface="+mj-lt"/>
                <a:ea typeface="+mj-ea"/>
              </a:rPr>
              <a:t>pygmalion-13b-4bit-128g</a:t>
            </a:r>
            <a:r>
              <a:rPr lang="zh-TW" altLang="en-US" sz="1400" b="0">
                <a:effectLst/>
                <a:latin typeface="+mj-lt"/>
                <a:ea typeface="+mj-ea"/>
              </a:rPr>
              <a:t>，這些又是表示什麼意思呢？</a:t>
            </a:r>
            <a:r>
              <a:rPr lang="en-US" altLang="zh-TW" sz="1400" b="0">
                <a:solidFill>
                  <a:schemeClr val="tx1"/>
                </a:solidFill>
                <a:effectLst/>
                <a:latin typeface="+mj-lt"/>
                <a:ea typeface="+mj-ea"/>
              </a:rPr>
              <a:t>128g</a:t>
            </a:r>
            <a:r>
              <a:rPr lang="zh-TW" altLang="en-US" sz="1400" b="0">
                <a:solidFill>
                  <a:schemeClr val="tx1"/>
                </a:solidFill>
                <a:effectLst/>
                <a:latin typeface="+mj-lt"/>
                <a:ea typeface="+mj-ea"/>
              </a:rPr>
              <a:t>中的</a:t>
            </a:r>
            <a:r>
              <a:rPr lang="en-US" altLang="zh-TW" sz="1400" b="0">
                <a:solidFill>
                  <a:schemeClr val="tx1"/>
                </a:solidFill>
                <a:effectLst/>
                <a:latin typeface="+mj-lt"/>
                <a:ea typeface="+mj-ea"/>
              </a:rPr>
              <a:t>g</a:t>
            </a:r>
            <a:r>
              <a:rPr lang="zh-TW" altLang="en-US" sz="1400" b="0">
                <a:solidFill>
                  <a:schemeClr val="tx1"/>
                </a:solidFill>
                <a:effectLst/>
                <a:latin typeface="+mj-lt"/>
                <a:ea typeface="+mj-ea"/>
              </a:rPr>
              <a:t>其實表示的是</a:t>
            </a:r>
            <a:r>
              <a:rPr lang="en-US" altLang="zh-TW" sz="1400" b="0">
                <a:solidFill>
                  <a:schemeClr val="tx1"/>
                </a:solidFill>
                <a:effectLst/>
                <a:latin typeface="+mj-lt"/>
                <a:ea typeface="+mj-ea"/>
              </a:rPr>
              <a:t>groupsize </a:t>
            </a:r>
            <a:r>
              <a:rPr lang="zh-TW" altLang="en-US" sz="1400" b="0">
                <a:solidFill>
                  <a:schemeClr val="tx1"/>
                </a:solidFill>
                <a:effectLst/>
                <a:latin typeface="+mj-lt"/>
                <a:ea typeface="+mj-ea"/>
              </a:rPr>
              <a:t>的意思，在量化技術中，權重可能會被分成大小為</a:t>
            </a:r>
            <a:r>
              <a:rPr lang="en-US" altLang="zh-TW" sz="1400" b="0">
                <a:solidFill>
                  <a:schemeClr val="tx1"/>
                </a:solidFill>
                <a:effectLst/>
                <a:latin typeface="+mj-lt"/>
                <a:ea typeface="+mj-ea"/>
              </a:rPr>
              <a:t>groupsize </a:t>
            </a:r>
            <a:r>
              <a:rPr lang="zh-TW" altLang="en-US" sz="1400" b="0">
                <a:solidFill>
                  <a:schemeClr val="tx1"/>
                </a:solidFill>
                <a:effectLst/>
                <a:latin typeface="+mj-lt"/>
                <a:ea typeface="+mj-ea"/>
              </a:rPr>
              <a:t>的組</a:t>
            </a:r>
            <a:r>
              <a:rPr lang="zh-TW" altLang="en-US" sz="1400" b="0">
                <a:effectLst/>
                <a:latin typeface="+mj-lt"/>
                <a:ea typeface="+mj-ea"/>
              </a:rPr>
              <a:t>，並對每組應用特定的量化策略，這樣的策略可能有助於提高量化的效果或保持模型的性能。</a:t>
            </a:r>
          </a:p>
        </p:txBody>
      </p:sp>
    </p:spTree>
    <p:extLst>
      <p:ext uri="{BB962C8B-B14F-4D97-AF65-F5344CB8AC3E}">
        <p14:creationId xmlns:p14="http://schemas.microsoft.com/office/powerpoint/2010/main" val="14907689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ACFD4F-1C41-1FE9-A283-8377B1E6F2DF}"/>
              </a:ext>
            </a:extLst>
          </p:cNvPr>
          <p:cNvSpPr>
            <a:spLocks noGrp="1"/>
          </p:cNvSpPr>
          <p:nvPr>
            <p:ph type="title"/>
          </p:nvPr>
        </p:nvSpPr>
        <p:spPr>
          <a:xfrm>
            <a:off x="181546" y="62273"/>
            <a:ext cx="8854950" cy="486407"/>
          </a:xfrm>
        </p:spPr>
        <p:txBody>
          <a:bodyPr/>
          <a:lstStyle/>
          <a:p>
            <a:r>
              <a:rPr lang="en-US" altLang="zh-TW" sz="3200"/>
              <a:t>Naming Conventions of LLM </a:t>
            </a:r>
            <a:r>
              <a:rPr lang="zh-TW" altLang="en-US" sz="3200"/>
              <a:t>檔案命名原則</a:t>
            </a:r>
          </a:p>
        </p:txBody>
      </p:sp>
      <p:sp>
        <p:nvSpPr>
          <p:cNvPr id="3" name="內容版面配置區 2">
            <a:extLst>
              <a:ext uri="{FF2B5EF4-FFF2-40B4-BE49-F238E27FC236}">
                <a16:creationId xmlns:a16="http://schemas.microsoft.com/office/drawing/2014/main" id="{A44FF606-EC3D-AA82-5608-E3B5EE0664B3}"/>
              </a:ext>
            </a:extLst>
          </p:cNvPr>
          <p:cNvSpPr>
            <a:spLocks noGrp="1"/>
          </p:cNvSpPr>
          <p:nvPr>
            <p:ph idx="1"/>
          </p:nvPr>
        </p:nvSpPr>
        <p:spPr>
          <a:xfrm>
            <a:off x="181546" y="706411"/>
            <a:ext cx="8854950" cy="5760640"/>
          </a:xfrm>
        </p:spPr>
        <p:txBody>
          <a:bodyPr/>
          <a:lstStyle/>
          <a:p>
            <a:r>
              <a:rPr lang="zh-TW" altLang="en-US" sz="1400">
                <a:effectLst/>
              </a:rPr>
              <a:t>模型檔案名稱是結構化的，使得開發人員和機器學習從業者無需打開文件即可快速識別模型特徵。這些約定的用途如下：</a:t>
            </a:r>
          </a:p>
          <a:p>
            <a:pPr marL="285750" indent="-285750">
              <a:buFont typeface="Arial" panose="020B0604020202020204" pitchFamily="34" charset="0"/>
              <a:buChar char="•"/>
            </a:pPr>
            <a:endParaRPr lang="zh-TW" altLang="en-US" sz="1400">
              <a:effectLst/>
            </a:endParaRPr>
          </a:p>
          <a:p>
            <a:pPr marL="285750" indent="-285750">
              <a:buFont typeface="Wingdings" panose="05000000000000000000" pitchFamily="2" charset="2"/>
              <a:buChar char="u"/>
            </a:pPr>
            <a:r>
              <a:rPr lang="zh-TW" altLang="en-US" sz="1400">
                <a:solidFill>
                  <a:schemeClr val="tx1"/>
                </a:solidFill>
                <a:effectLst/>
              </a:rPr>
              <a:t>部署環境：較小的量化模型（例如</a:t>
            </a:r>
            <a:r>
              <a:rPr lang="en-US" altLang="zh-TW" sz="1400">
                <a:solidFill>
                  <a:schemeClr val="tx1"/>
                </a:solidFill>
                <a:effectLst/>
              </a:rPr>
              <a:t>Q4</a:t>
            </a:r>
            <a:r>
              <a:rPr lang="zh-TW" altLang="en-US" sz="1400">
                <a:solidFill>
                  <a:schemeClr val="tx1"/>
                </a:solidFill>
                <a:effectLst/>
              </a:rPr>
              <a:t>或</a:t>
            </a:r>
            <a:r>
              <a:rPr lang="en-US" altLang="zh-TW" sz="1400">
                <a:solidFill>
                  <a:schemeClr val="tx1"/>
                </a:solidFill>
                <a:effectLst/>
              </a:rPr>
              <a:t>INT8</a:t>
            </a:r>
            <a:r>
              <a:rPr lang="zh-TW" altLang="en-US" sz="1400">
                <a:solidFill>
                  <a:schemeClr val="tx1"/>
                </a:solidFill>
                <a:effectLst/>
              </a:rPr>
              <a:t>）針對記憶體和功率有限的邊緣設備進行了最佳化。</a:t>
            </a:r>
          </a:p>
          <a:p>
            <a:pPr marL="285750" indent="-285750">
              <a:buFont typeface="Wingdings" panose="05000000000000000000" pitchFamily="2" charset="2"/>
              <a:buChar char="u"/>
            </a:pPr>
            <a:r>
              <a:rPr lang="zh-TW" altLang="en-US" sz="1400">
                <a:solidFill>
                  <a:schemeClr val="tx1"/>
                </a:solidFill>
                <a:effectLst/>
              </a:rPr>
              <a:t>特定任務模型：標籤類似</a:t>
            </a:r>
            <a:r>
              <a:rPr lang="en-US" altLang="zh-TW" sz="1400">
                <a:solidFill>
                  <a:schemeClr val="tx1"/>
                </a:solidFill>
                <a:effectLst/>
              </a:rPr>
              <a:t>Instruct</a:t>
            </a:r>
            <a:r>
              <a:rPr lang="zh-TW" altLang="en-US" sz="1400">
                <a:solidFill>
                  <a:schemeClr val="tx1"/>
                </a:solidFill>
                <a:effectLst/>
              </a:rPr>
              <a:t>或</a:t>
            </a:r>
            <a:r>
              <a:rPr lang="en-US" altLang="zh-TW" sz="1400">
                <a:solidFill>
                  <a:schemeClr val="tx1"/>
                </a:solidFill>
                <a:effectLst/>
              </a:rPr>
              <a:t>Chat</a:t>
            </a:r>
            <a:r>
              <a:rPr lang="zh-TW" altLang="en-US" sz="1400">
                <a:solidFill>
                  <a:schemeClr val="tx1"/>
                </a:solidFill>
                <a:effectLst/>
              </a:rPr>
              <a:t>幫助開發人員選擇針對指令遵循或對話任務進行微調的模型。</a:t>
            </a:r>
          </a:p>
          <a:p>
            <a:pPr marL="285750" indent="-285750">
              <a:buFont typeface="Wingdings" panose="05000000000000000000" pitchFamily="2" charset="2"/>
              <a:buChar char="u"/>
            </a:pPr>
            <a:r>
              <a:rPr lang="zh-TW" altLang="en-US" sz="1400">
                <a:solidFill>
                  <a:schemeClr val="tx1"/>
                </a:solidFill>
                <a:effectLst/>
              </a:rPr>
              <a:t>平台相容性：檔案副檔名（例如</a:t>
            </a:r>
            <a:r>
              <a:rPr lang="en-US" altLang="zh-TW" sz="1400">
                <a:solidFill>
                  <a:schemeClr val="tx1"/>
                </a:solidFill>
                <a:effectLst/>
              </a:rPr>
              <a:t>.pt</a:t>
            </a:r>
            <a:r>
              <a:rPr lang="zh-TW" altLang="en-US" sz="1400">
                <a:solidFill>
                  <a:schemeClr val="tx1"/>
                </a:solidFill>
                <a:effectLst/>
              </a:rPr>
              <a:t>、</a:t>
            </a:r>
            <a:r>
              <a:rPr lang="en-US" altLang="zh-TW" sz="1400">
                <a:solidFill>
                  <a:schemeClr val="tx1"/>
                </a:solidFill>
                <a:effectLst/>
              </a:rPr>
              <a:t>.onnx</a:t>
            </a:r>
            <a:r>
              <a:rPr lang="zh-TW" altLang="en-US" sz="1400">
                <a:solidFill>
                  <a:schemeClr val="tx1"/>
                </a:solidFill>
                <a:effectLst/>
              </a:rPr>
              <a:t>或）</a:t>
            </a:r>
            <a:r>
              <a:rPr lang="en-US" altLang="zh-TW" sz="1400">
                <a:solidFill>
                  <a:schemeClr val="tx1"/>
                </a:solidFill>
                <a:effectLst/>
              </a:rPr>
              <a:t>.tflite</a:t>
            </a:r>
            <a:r>
              <a:rPr lang="zh-TW" altLang="en-US" sz="1400">
                <a:solidFill>
                  <a:schemeClr val="tx1"/>
                </a:solidFill>
                <a:effectLst/>
              </a:rPr>
              <a:t>允許開發人員選擇與其所選框架相容的模型。</a:t>
            </a:r>
          </a:p>
          <a:p>
            <a:pPr marL="285750" indent="-285750">
              <a:buFont typeface="Wingdings" panose="05000000000000000000" pitchFamily="2" charset="2"/>
              <a:buChar char="u"/>
            </a:pPr>
            <a:r>
              <a:rPr lang="zh-TW" altLang="en-US" sz="1400">
                <a:solidFill>
                  <a:schemeClr val="tx1"/>
                </a:solidFill>
                <a:effectLst/>
              </a:rPr>
              <a:t>效能最佳化：有關量化層級的資訊使得能夠根據效能需求和硬體限制進行有效部署。</a:t>
            </a:r>
            <a:endParaRPr lang="en-US" altLang="zh-TW" sz="1400">
              <a:solidFill>
                <a:schemeClr val="tx1"/>
              </a:solidFill>
              <a:effectLst/>
            </a:endParaRPr>
          </a:p>
          <a:p>
            <a:pPr marL="285750" indent="-285750">
              <a:buFont typeface="Wingdings" panose="05000000000000000000" pitchFamily="2" charset="2"/>
              <a:buChar char="u"/>
            </a:pPr>
            <a:endParaRPr lang="en-US" altLang="zh-TW" sz="1400">
              <a:solidFill>
                <a:schemeClr val="tx1"/>
              </a:solidFill>
              <a:effectLst/>
            </a:endParaRPr>
          </a:p>
          <a:p>
            <a:r>
              <a:rPr lang="zh-TW" altLang="en-US" sz="1400">
                <a:solidFill>
                  <a:srgbClr val="0070C0"/>
                </a:solidFill>
                <a:effectLst/>
              </a:rPr>
              <a:t>型號名稱和版本</a:t>
            </a:r>
          </a:p>
          <a:p>
            <a:r>
              <a:rPr lang="zh-TW" altLang="en-US" sz="1400">
                <a:solidFill>
                  <a:schemeClr val="tx1"/>
                </a:solidFill>
                <a:effectLst/>
              </a:rPr>
              <a:t>模型名稱通常是檔案名稱中的第一個元素。此部分指定模型架構，有時會指定版本號。如果該模型屬於特定係列的一部分，它還可能包括組織名稱。</a:t>
            </a:r>
          </a:p>
          <a:p>
            <a:pPr lvl="3" algn="l"/>
            <a:r>
              <a:rPr lang="zh-TW" altLang="en-US" sz="1200">
                <a:solidFill>
                  <a:schemeClr val="tx1"/>
                </a:solidFill>
                <a:effectLst/>
              </a:rPr>
              <a:t>例如：</a:t>
            </a:r>
          </a:p>
          <a:p>
            <a:pPr lvl="4" algn="l"/>
            <a:r>
              <a:rPr lang="en-US" altLang="zh-TW" sz="1200">
                <a:solidFill>
                  <a:schemeClr val="tx1"/>
                </a:solidFill>
                <a:effectLst/>
              </a:rPr>
              <a:t>Llama-3.2</a:t>
            </a:r>
          </a:p>
          <a:p>
            <a:pPr lvl="4" algn="l"/>
            <a:r>
              <a:rPr lang="en-US" altLang="zh-TW" sz="1200">
                <a:solidFill>
                  <a:schemeClr val="tx1"/>
                </a:solidFill>
                <a:effectLst/>
              </a:rPr>
              <a:t>GPT-3.5</a:t>
            </a:r>
          </a:p>
          <a:p>
            <a:pPr lvl="4" algn="l"/>
            <a:r>
              <a:rPr lang="en-US" altLang="zh-TW" sz="1200">
                <a:solidFill>
                  <a:schemeClr val="tx1"/>
                </a:solidFill>
                <a:effectLst/>
              </a:rPr>
              <a:t>BitNet b1.58</a:t>
            </a:r>
          </a:p>
          <a:p>
            <a:pPr lvl="4" algn="l"/>
            <a:r>
              <a:rPr lang="zh-TW" altLang="en-US" sz="1200">
                <a:solidFill>
                  <a:schemeClr val="tx1"/>
                </a:solidFill>
                <a:effectLst/>
              </a:rPr>
              <a:t>解釋：此名稱</a:t>
            </a:r>
            <a:r>
              <a:rPr lang="en-US" altLang="zh-TW" sz="1200">
                <a:solidFill>
                  <a:schemeClr val="tx1"/>
                </a:solidFill>
                <a:effectLst/>
              </a:rPr>
              <a:t>Llama-3.2</a:t>
            </a:r>
            <a:r>
              <a:rPr lang="zh-TW" altLang="en-US" sz="1200">
                <a:solidFill>
                  <a:schemeClr val="tx1"/>
                </a:solidFill>
                <a:effectLst/>
              </a:rPr>
              <a:t>指的是 </a:t>
            </a:r>
            <a:r>
              <a:rPr lang="en-US" altLang="zh-TW" sz="1200">
                <a:solidFill>
                  <a:schemeClr val="tx1"/>
                </a:solidFill>
                <a:effectLst/>
              </a:rPr>
              <a:t>Llama </a:t>
            </a:r>
            <a:r>
              <a:rPr lang="zh-TW" altLang="en-US" sz="1200">
                <a:solidFill>
                  <a:schemeClr val="tx1"/>
                </a:solidFill>
                <a:effectLst/>
              </a:rPr>
              <a:t>模型 </a:t>
            </a:r>
            <a:r>
              <a:rPr lang="en-US" altLang="zh-TW" sz="1200">
                <a:solidFill>
                  <a:schemeClr val="tx1"/>
                </a:solidFill>
                <a:effectLst/>
              </a:rPr>
              <a:t>3.2 </a:t>
            </a:r>
            <a:r>
              <a:rPr lang="zh-TW" altLang="en-US" sz="1200">
                <a:solidFill>
                  <a:schemeClr val="tx1"/>
                </a:solidFill>
                <a:effectLst/>
              </a:rPr>
              <a:t>版，而</a:t>
            </a:r>
            <a:r>
              <a:rPr lang="en-US" altLang="zh-TW" sz="1200">
                <a:solidFill>
                  <a:schemeClr val="tx1"/>
                </a:solidFill>
                <a:effectLst/>
              </a:rPr>
              <a:t>GPT-3.5</a:t>
            </a:r>
            <a:r>
              <a:rPr lang="zh-TW" altLang="en-US" sz="1200">
                <a:solidFill>
                  <a:schemeClr val="tx1"/>
                </a:solidFill>
                <a:effectLst/>
              </a:rPr>
              <a:t>表示 </a:t>
            </a:r>
            <a:r>
              <a:rPr lang="en-US" altLang="zh-TW" sz="1200">
                <a:solidFill>
                  <a:schemeClr val="tx1"/>
                </a:solidFill>
                <a:effectLst/>
              </a:rPr>
              <a:t>OpenAI </a:t>
            </a:r>
            <a:r>
              <a:rPr lang="zh-TW" altLang="en-US" sz="1200">
                <a:solidFill>
                  <a:schemeClr val="tx1"/>
                </a:solidFill>
                <a:effectLst/>
              </a:rPr>
              <a:t>的 </a:t>
            </a:r>
            <a:r>
              <a:rPr lang="en-US" altLang="zh-TW" sz="1200">
                <a:solidFill>
                  <a:schemeClr val="tx1"/>
                </a:solidFill>
                <a:effectLst/>
              </a:rPr>
              <a:t>GPT-3 </a:t>
            </a:r>
            <a:r>
              <a:rPr lang="zh-TW" altLang="en-US" sz="1200">
                <a:solidFill>
                  <a:schemeClr val="tx1"/>
                </a:solidFill>
                <a:effectLst/>
              </a:rPr>
              <a:t>模型系列的特定版本。版本表示同一系列內的改進或變化，通常會升級訓練資料、模型架構或其他進步。</a:t>
            </a:r>
            <a:endParaRPr lang="en-US" altLang="zh-TW" sz="1200">
              <a:solidFill>
                <a:schemeClr val="tx1"/>
              </a:solidFill>
              <a:effectLst/>
            </a:endParaRPr>
          </a:p>
          <a:p>
            <a:pPr lvl="4" algn="l"/>
            <a:endParaRPr lang="en-US" altLang="zh-TW" sz="1200"/>
          </a:p>
          <a:p>
            <a:pPr lvl="1"/>
            <a:r>
              <a:rPr lang="zh-TW" altLang="en-US" sz="1400" b="1">
                <a:solidFill>
                  <a:srgbClr val="0070C0"/>
                </a:solidFill>
              </a:rPr>
              <a:t>模型尺寸</a:t>
            </a:r>
          </a:p>
          <a:p>
            <a:pPr lvl="1"/>
            <a:r>
              <a:rPr lang="zh-TW" altLang="en-US" sz="1400" b="1"/>
              <a:t>在模型名稱之後，您通常會看到該模型的參數大小指示。參數是模型的構成要素，在決定模型的能力和資源需求方面發揮重要作用。</a:t>
            </a:r>
          </a:p>
          <a:p>
            <a:pPr lvl="4" algn="l"/>
            <a:r>
              <a:rPr lang="zh-TW" altLang="en-US" sz="1200">
                <a:solidFill>
                  <a:schemeClr val="tx1"/>
                </a:solidFill>
                <a:effectLst/>
              </a:rPr>
              <a:t>例如：</a:t>
            </a:r>
          </a:p>
          <a:p>
            <a:pPr lvl="4" algn="l"/>
            <a:r>
              <a:rPr lang="en-US" altLang="zh-TW" sz="1200">
                <a:solidFill>
                  <a:schemeClr val="tx1"/>
                </a:solidFill>
                <a:effectLst/>
              </a:rPr>
              <a:t>125M</a:t>
            </a:r>
            <a:r>
              <a:rPr lang="zh-TW" altLang="en-US" sz="1200">
                <a:solidFill>
                  <a:schemeClr val="tx1"/>
                </a:solidFill>
                <a:effectLst/>
              </a:rPr>
              <a:t>，，，，</a:t>
            </a:r>
            <a:r>
              <a:rPr lang="en-US" altLang="zh-TW" sz="1200">
                <a:solidFill>
                  <a:schemeClr val="tx1"/>
                </a:solidFill>
                <a:effectLst/>
              </a:rPr>
              <a:t>1B13B175B</a:t>
            </a:r>
          </a:p>
          <a:p>
            <a:pPr lvl="4" algn="l"/>
            <a:r>
              <a:rPr lang="zh-TW" altLang="en-US" sz="1200">
                <a:solidFill>
                  <a:schemeClr val="tx1"/>
                </a:solidFill>
                <a:effectLst/>
              </a:rPr>
              <a:t>解釋：這裡的縮寫表示模型中的參數數量，「</a:t>
            </a:r>
            <a:r>
              <a:rPr lang="en-US" altLang="zh-TW" sz="1200">
                <a:solidFill>
                  <a:schemeClr val="tx1"/>
                </a:solidFill>
                <a:effectLst/>
              </a:rPr>
              <a:t>M</a:t>
            </a:r>
            <a:r>
              <a:rPr lang="zh-TW" altLang="en-US" sz="1200">
                <a:solidFill>
                  <a:schemeClr val="tx1"/>
                </a:solidFill>
                <a:effectLst/>
              </a:rPr>
              <a:t>」代表百萬，「</a:t>
            </a:r>
            <a:r>
              <a:rPr lang="en-US" altLang="zh-TW" sz="1200">
                <a:solidFill>
                  <a:schemeClr val="tx1"/>
                </a:solidFill>
                <a:effectLst/>
              </a:rPr>
              <a:t>B</a:t>
            </a:r>
            <a:r>
              <a:rPr lang="zh-TW" altLang="en-US" sz="1200">
                <a:solidFill>
                  <a:schemeClr val="tx1"/>
                </a:solidFill>
                <a:effectLst/>
              </a:rPr>
              <a:t>」代表十億。例如，</a:t>
            </a:r>
            <a:r>
              <a:rPr lang="en-US" altLang="zh-TW" sz="1200">
                <a:solidFill>
                  <a:schemeClr val="tx1"/>
                </a:solidFill>
                <a:effectLst/>
              </a:rPr>
              <a:t>13B</a:t>
            </a:r>
            <a:r>
              <a:rPr lang="zh-TW" altLang="en-US" sz="1200">
                <a:solidFill>
                  <a:schemeClr val="tx1"/>
                </a:solidFill>
                <a:effectLst/>
              </a:rPr>
              <a:t>表示一個 </a:t>
            </a:r>
            <a:r>
              <a:rPr lang="en-US" altLang="zh-TW" sz="1200">
                <a:solidFill>
                  <a:schemeClr val="tx1"/>
                </a:solidFill>
                <a:effectLst/>
              </a:rPr>
              <a:t>130 </a:t>
            </a:r>
            <a:r>
              <a:rPr lang="zh-TW" altLang="en-US" sz="1200">
                <a:solidFill>
                  <a:schemeClr val="tx1"/>
                </a:solidFill>
                <a:effectLst/>
              </a:rPr>
              <a:t>億參數模型，通常意味著比</a:t>
            </a:r>
            <a:r>
              <a:rPr lang="en-US" altLang="zh-TW" sz="1200">
                <a:solidFill>
                  <a:schemeClr val="tx1"/>
                </a:solidFill>
                <a:effectLst/>
              </a:rPr>
              <a:t>125M</a:t>
            </a:r>
            <a:r>
              <a:rPr lang="zh-TW" altLang="en-US" sz="1200">
                <a:solidFill>
                  <a:schemeClr val="tx1"/>
                </a:solidFill>
                <a:effectLst/>
              </a:rPr>
              <a:t>參數模型更大、更強大的模型。</a:t>
            </a:r>
            <a:endParaRPr lang="en-US" altLang="zh-TW" sz="1200">
              <a:solidFill>
                <a:schemeClr val="tx1"/>
              </a:solidFill>
              <a:effectLst/>
            </a:endParaRPr>
          </a:p>
        </p:txBody>
      </p:sp>
      <p:sp>
        <p:nvSpPr>
          <p:cNvPr id="8" name="文字方塊 7">
            <a:extLst>
              <a:ext uri="{FF2B5EF4-FFF2-40B4-BE49-F238E27FC236}">
                <a16:creationId xmlns:a16="http://schemas.microsoft.com/office/drawing/2014/main" id="{A88BB640-6EBD-DE8C-DD7E-3C79E57B8151}"/>
              </a:ext>
            </a:extLst>
          </p:cNvPr>
          <p:cNvSpPr txBox="1"/>
          <p:nvPr/>
        </p:nvSpPr>
        <p:spPr>
          <a:xfrm>
            <a:off x="3779912" y="6636143"/>
            <a:ext cx="5591936" cy="230832"/>
          </a:xfrm>
          <a:prstGeom prst="rect">
            <a:avLst/>
          </a:prstGeom>
          <a:noFill/>
        </p:spPr>
        <p:txBody>
          <a:bodyPr wrap="square">
            <a:spAutoFit/>
          </a:bodyPr>
          <a:lstStyle/>
          <a:p>
            <a:r>
              <a:rPr lang="en-US" altLang="zh-TW" sz="900"/>
              <a:t>https://templespark.com/understanding-naming-conventions-of-llm-files-a-comprehensive-guide/</a:t>
            </a:r>
            <a:endParaRPr lang="zh-TW" altLang="en-US" sz="900"/>
          </a:p>
        </p:txBody>
      </p:sp>
    </p:spTree>
    <p:extLst>
      <p:ext uri="{BB962C8B-B14F-4D97-AF65-F5344CB8AC3E}">
        <p14:creationId xmlns:p14="http://schemas.microsoft.com/office/powerpoint/2010/main" val="296747655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83B4-44E6-AE59-745A-E060FCF4198E}"/>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8DAA18A-89B1-B30F-9873-4A70DF764774}"/>
              </a:ext>
            </a:extLst>
          </p:cNvPr>
          <p:cNvSpPr>
            <a:spLocks noGrp="1"/>
          </p:cNvSpPr>
          <p:nvPr>
            <p:ph idx="1"/>
          </p:nvPr>
        </p:nvSpPr>
        <p:spPr>
          <a:xfrm>
            <a:off x="90010" y="130324"/>
            <a:ext cx="8963979" cy="6597352"/>
          </a:xfrm>
        </p:spPr>
        <p:txBody>
          <a:bodyPr/>
          <a:lstStyle/>
          <a:p>
            <a:r>
              <a:rPr lang="zh-TW" altLang="en-US" sz="1400">
                <a:effectLst/>
              </a:rPr>
              <a:t>微調或特定任務指標</a:t>
            </a:r>
          </a:p>
          <a:p>
            <a:r>
              <a:rPr lang="zh-TW" altLang="en-US" sz="1400">
                <a:solidFill>
                  <a:schemeClr val="tx1"/>
                </a:solidFill>
                <a:effectLst/>
              </a:rPr>
              <a:t>許多</a:t>
            </a:r>
            <a:r>
              <a:rPr lang="en-US" altLang="zh-TW" sz="1400">
                <a:solidFill>
                  <a:schemeClr val="tx1"/>
                </a:solidFill>
                <a:effectLst/>
              </a:rPr>
              <a:t>(LLM) </a:t>
            </a:r>
            <a:r>
              <a:rPr lang="zh-TW" altLang="en-US" sz="1400">
                <a:solidFill>
                  <a:schemeClr val="tx1"/>
                </a:solidFill>
                <a:effectLst/>
              </a:rPr>
              <a:t>針對特定任務或領域進行了微調。與通用模型相比，微調模型通常在其特定領域表現更好。在名稱中，這些自訂通常以“指導”，“聊天”等術語或“醫療”或“代碼”等特定領域標籤表示。</a:t>
            </a:r>
          </a:p>
          <a:p>
            <a:pPr lvl="4" algn="l"/>
            <a:r>
              <a:rPr lang="zh-TW" altLang="en-US" sz="1200"/>
              <a:t>例如：</a:t>
            </a:r>
          </a:p>
          <a:p>
            <a:pPr lvl="4" algn="l"/>
            <a:r>
              <a:rPr lang="en-US" altLang="zh-TW" sz="1200"/>
              <a:t>Instruct</a:t>
            </a:r>
            <a:r>
              <a:rPr lang="zh-TW" altLang="en-US" sz="1200"/>
              <a:t>，，，，</a:t>
            </a:r>
            <a:r>
              <a:rPr lang="en-US" altLang="zh-TW" sz="1200"/>
              <a:t>ChatMedicalCode</a:t>
            </a:r>
          </a:p>
          <a:p>
            <a:pPr lvl="4" algn="l"/>
            <a:r>
              <a:rPr lang="zh-TW" altLang="en-US" sz="1200"/>
              <a:t>解釋：例如，</a:t>
            </a:r>
            <a:r>
              <a:rPr lang="en-US" altLang="zh-TW" sz="1200"/>
              <a:t>Llama-3.2-1B-Instruct</a:t>
            </a:r>
            <a:r>
              <a:rPr lang="zh-TW" altLang="en-US" sz="1200"/>
              <a:t>將表示專門針對基於指令的任務進行微調的 </a:t>
            </a:r>
            <a:r>
              <a:rPr lang="en-US" altLang="zh-TW" sz="1200"/>
              <a:t>Llama </a:t>
            </a:r>
            <a:r>
              <a:rPr lang="zh-TW" altLang="en-US" sz="1200"/>
              <a:t>模型的版本，從而提高其在用戶尋求清晰、簡潔的指令或指導的場景中的性能。類似地，帶有「醫療」的模型可能會針對與醫療保健相關的應用進行微調。</a:t>
            </a:r>
            <a:endParaRPr lang="en-US" altLang="zh-TW" sz="1200"/>
          </a:p>
          <a:p>
            <a:endParaRPr lang="en-US" altLang="zh-TW" sz="1400">
              <a:solidFill>
                <a:schemeClr val="tx1"/>
              </a:solidFill>
              <a:effectLst/>
            </a:endParaRPr>
          </a:p>
          <a:p>
            <a:r>
              <a:rPr lang="zh-TW" altLang="en-US" sz="1400">
                <a:solidFill>
                  <a:srgbClr val="0070C0"/>
                </a:solidFill>
                <a:effectLst/>
              </a:rPr>
              <a:t>量化等級和格式</a:t>
            </a:r>
          </a:p>
          <a:p>
            <a:r>
              <a:rPr lang="zh-TW" altLang="en-US" sz="1400">
                <a:solidFill>
                  <a:schemeClr val="tx1"/>
                </a:solidFill>
                <a:effectLst/>
              </a:rPr>
              <a:t>量化是透過降低模型權重的精確度（從 </a:t>
            </a:r>
            <a:r>
              <a:rPr lang="en-US" altLang="zh-TW" sz="1400">
                <a:solidFill>
                  <a:schemeClr val="tx1"/>
                </a:solidFill>
                <a:effectLst/>
              </a:rPr>
              <a:t>32 </a:t>
            </a:r>
            <a:r>
              <a:rPr lang="zh-TW" altLang="en-US" sz="1400">
                <a:solidFill>
                  <a:schemeClr val="tx1"/>
                </a:solidFill>
                <a:effectLst/>
              </a:rPr>
              <a:t>位元到 </a:t>
            </a:r>
            <a:r>
              <a:rPr lang="en-US" altLang="zh-TW" sz="1400">
                <a:solidFill>
                  <a:schemeClr val="tx1"/>
                </a:solidFill>
                <a:effectLst/>
              </a:rPr>
              <a:t>16 </a:t>
            </a:r>
            <a:r>
              <a:rPr lang="zh-TW" altLang="en-US" sz="1400">
                <a:solidFill>
                  <a:schemeClr val="tx1"/>
                </a:solidFill>
                <a:effectLst/>
              </a:rPr>
              <a:t>位元、</a:t>
            </a:r>
            <a:r>
              <a:rPr lang="en-US" altLang="zh-TW" sz="1400">
                <a:solidFill>
                  <a:schemeClr val="tx1"/>
                </a:solidFill>
                <a:effectLst/>
              </a:rPr>
              <a:t>8 </a:t>
            </a:r>
            <a:r>
              <a:rPr lang="zh-TW" altLang="en-US" sz="1400">
                <a:solidFill>
                  <a:schemeClr val="tx1"/>
                </a:solidFill>
                <a:effectLst/>
              </a:rPr>
              <a:t>位元等）來減少模型大小和記憶體需求的過程。在檔案名稱中，量化通常以</a:t>
            </a:r>
            <a:r>
              <a:rPr lang="en-US" altLang="zh-TW" sz="1400">
                <a:solidFill>
                  <a:schemeClr val="tx1"/>
                </a:solidFill>
                <a:effectLst/>
              </a:rPr>
              <a:t>Q4</a:t>
            </a:r>
            <a:r>
              <a:rPr lang="zh-TW" altLang="en-US" sz="1400">
                <a:solidFill>
                  <a:schemeClr val="tx1"/>
                </a:solidFill>
                <a:effectLst/>
              </a:rPr>
              <a:t>、</a:t>
            </a:r>
            <a:r>
              <a:rPr lang="en-US" altLang="zh-TW" sz="1400">
                <a:solidFill>
                  <a:schemeClr val="tx1"/>
                </a:solidFill>
                <a:effectLst/>
              </a:rPr>
              <a:t>Q8</a:t>
            </a:r>
            <a:r>
              <a:rPr lang="zh-TW" altLang="en-US" sz="1400">
                <a:solidFill>
                  <a:schemeClr val="tx1"/>
                </a:solidFill>
                <a:effectLst/>
              </a:rPr>
              <a:t>或 等標籤表示</a:t>
            </a:r>
            <a:r>
              <a:rPr lang="en-US" altLang="zh-TW" sz="1400">
                <a:solidFill>
                  <a:schemeClr val="tx1"/>
                </a:solidFill>
                <a:effectLst/>
              </a:rPr>
              <a:t>INT8</a:t>
            </a:r>
            <a:r>
              <a:rPr lang="zh-TW" altLang="en-US" sz="1400">
                <a:solidFill>
                  <a:schemeClr val="tx1"/>
                </a:solidFill>
                <a:effectLst/>
              </a:rPr>
              <a:t>。這些標識符指定所使用的位元大小和格式，以平衡模型效率和準確性。</a:t>
            </a:r>
          </a:p>
          <a:p>
            <a:pPr lvl="4" algn="l"/>
            <a:r>
              <a:rPr lang="zh-TW" altLang="en-US" sz="1200"/>
              <a:t>例如：</a:t>
            </a:r>
          </a:p>
          <a:p>
            <a:pPr lvl="4" algn="l"/>
            <a:r>
              <a:rPr lang="en-US" altLang="zh-TW" sz="1200"/>
              <a:t>Q4_0</a:t>
            </a:r>
            <a:r>
              <a:rPr lang="zh-TW" altLang="en-US" sz="1200"/>
              <a:t>，，，，</a:t>
            </a:r>
            <a:r>
              <a:rPr lang="en-US" altLang="zh-TW" sz="1200"/>
              <a:t>Q8IQ3_M1.58-bit</a:t>
            </a:r>
          </a:p>
          <a:p>
            <a:pPr lvl="4" algn="l"/>
            <a:r>
              <a:rPr lang="zh-TW" altLang="en-US" sz="1200"/>
              <a:t>解釋：</a:t>
            </a:r>
          </a:p>
          <a:p>
            <a:pPr lvl="4" algn="l"/>
            <a:r>
              <a:rPr lang="en-US" altLang="zh-TW" sz="1200"/>
              <a:t>Q4_0</a:t>
            </a:r>
            <a:r>
              <a:rPr lang="zh-TW" altLang="en-US" sz="1200"/>
              <a:t>表示量化為 </a:t>
            </a:r>
            <a:r>
              <a:rPr lang="en-US" altLang="zh-TW" sz="1200"/>
              <a:t>4 </a:t>
            </a:r>
            <a:r>
              <a:rPr lang="zh-TW" altLang="en-US" sz="1200"/>
              <a:t>位元精度的模型，並帶有一些額外的最佳化因素。一個名為的檔案</a:t>
            </a:r>
            <a:r>
              <a:rPr lang="en-US" altLang="zh-TW" sz="1200"/>
              <a:t>IQ3_M</a:t>
            </a:r>
            <a:r>
              <a:rPr lang="zh-TW" altLang="en-US" sz="1200"/>
              <a:t>可能表示 </a:t>
            </a:r>
            <a:r>
              <a:rPr lang="en-US" altLang="zh-TW" sz="1200"/>
              <a:t>3 </a:t>
            </a:r>
            <a:r>
              <a:rPr lang="zh-TW" altLang="en-US" sz="1200"/>
              <a:t>級的整數量化模型，也</a:t>
            </a:r>
            <a:r>
              <a:rPr lang="en-US" altLang="zh-TW" sz="1200"/>
              <a:t>_M</a:t>
            </a:r>
            <a:r>
              <a:rPr lang="zh-TW" altLang="en-US" sz="1200"/>
              <a:t>可能表示平衡壓縮和模型性能的中型版本。</a:t>
            </a:r>
          </a:p>
          <a:p>
            <a:pPr lvl="4" algn="l"/>
            <a:r>
              <a:rPr lang="zh-TW" altLang="en-US" sz="1200"/>
              <a:t>低位模型需要較少的內存，並且通常運行速度更快，但可能會失去一些準確性，因此根據部署環境和任務敏感度來選擇此級別。</a:t>
            </a:r>
            <a:endParaRPr lang="en-US" altLang="zh-TW" sz="1200"/>
          </a:p>
          <a:p>
            <a:endParaRPr lang="en-US" altLang="zh-TW" sz="1200"/>
          </a:p>
          <a:p>
            <a:pPr lvl="1"/>
            <a:r>
              <a:rPr lang="zh-TW" altLang="en-US" sz="1400" b="1">
                <a:solidFill>
                  <a:srgbClr val="0070C0"/>
                </a:solidFill>
              </a:rPr>
              <a:t>文件格式</a:t>
            </a:r>
          </a:p>
          <a:p>
            <a:pPr lvl="1"/>
            <a:r>
              <a:rPr lang="zh-TW" altLang="en-US" sz="1400" b="1"/>
              <a:t>文件格式通常以副檔名表示，告訴使用者該模型相容於什麼框架或平台。不同的格式針對特定工具進行了最佳化，例如 </a:t>
            </a:r>
            <a:r>
              <a:rPr lang="en-US" altLang="zh-TW" sz="1400" b="1"/>
              <a:t>PyTorch</a:t>
            </a:r>
            <a:r>
              <a:rPr lang="zh-TW" altLang="en-US" sz="1400" b="1"/>
              <a:t>、</a:t>
            </a:r>
            <a:r>
              <a:rPr lang="en-US" altLang="zh-TW" sz="1400" b="1"/>
              <a:t>TensorFlow </a:t>
            </a:r>
            <a:r>
              <a:rPr lang="zh-TW" altLang="en-US" sz="1400" b="1"/>
              <a:t>或 </a:t>
            </a:r>
            <a:r>
              <a:rPr lang="en-US" altLang="zh-TW" sz="1400" b="1"/>
              <a:t>ONNX</a:t>
            </a:r>
            <a:r>
              <a:rPr lang="zh-TW" altLang="en-US" sz="1400" b="1"/>
              <a:t>。例如，</a:t>
            </a:r>
            <a:r>
              <a:rPr lang="zh-TW" altLang="en-US" sz="1400" b="1">
                <a:solidFill>
                  <a:srgbClr val="C00000"/>
                </a:solidFill>
              </a:rPr>
              <a:t>最近的</a:t>
            </a:r>
            <a:r>
              <a:rPr lang="en-US" altLang="zh-TW" sz="1400" b="1">
                <a:solidFill>
                  <a:srgbClr val="C00000"/>
                </a:solidFill>
              </a:rPr>
              <a:t>.gguf</a:t>
            </a:r>
            <a:r>
              <a:rPr lang="zh-TW" altLang="en-US" sz="1400" b="1">
                <a:solidFill>
                  <a:srgbClr val="C00000"/>
                </a:solidFill>
              </a:rPr>
              <a:t>格式支援高效的量化模型操作</a:t>
            </a:r>
            <a:r>
              <a:rPr lang="zh-TW" altLang="en-US" sz="1400" b="1"/>
              <a:t>，並且常用於壓縮的設備模型用例。</a:t>
            </a:r>
          </a:p>
          <a:p>
            <a:pPr lvl="4" algn="l"/>
            <a:r>
              <a:rPr lang="zh-TW" altLang="en-US" sz="1200"/>
              <a:t>例如：</a:t>
            </a:r>
          </a:p>
          <a:p>
            <a:pPr lvl="4" algn="l"/>
            <a:r>
              <a:rPr lang="en-US" altLang="zh-TW" sz="1200"/>
              <a:t>.bin</a:t>
            </a:r>
            <a:r>
              <a:rPr lang="zh-TW" altLang="en-US" sz="1200"/>
              <a:t>，，，，，</a:t>
            </a:r>
            <a:r>
              <a:rPr lang="en-US" altLang="zh-TW" sz="1200"/>
              <a:t>.pt.onnx.gguf.tflite</a:t>
            </a:r>
          </a:p>
          <a:p>
            <a:pPr lvl="4" algn="l"/>
            <a:r>
              <a:rPr lang="zh-TW" altLang="en-US" sz="1200"/>
              <a:t>解釋：</a:t>
            </a:r>
          </a:p>
          <a:p>
            <a:pPr lvl="4" algn="l"/>
            <a:r>
              <a:rPr lang="en-US" altLang="zh-TW" sz="1200"/>
              <a:t>.bin</a:t>
            </a:r>
            <a:r>
              <a:rPr lang="zh-TW" altLang="en-US" sz="1200"/>
              <a:t>檔案通常與二進位模型一起使用，而</a:t>
            </a:r>
            <a:r>
              <a:rPr lang="en-US" altLang="zh-TW" sz="1200"/>
              <a:t>.pt</a:t>
            </a:r>
            <a:r>
              <a:rPr lang="zh-TW" altLang="en-US" sz="1200"/>
              <a:t>表示 </a:t>
            </a:r>
            <a:r>
              <a:rPr lang="en-US" altLang="zh-TW" sz="1200"/>
              <a:t>PyTorch </a:t>
            </a:r>
            <a:r>
              <a:rPr lang="zh-TW" altLang="en-US" sz="1200"/>
              <a:t>模型檔案。 </a:t>
            </a:r>
            <a:r>
              <a:rPr lang="en-US" altLang="zh-TW" sz="1200"/>
              <a:t>ONNX </a:t>
            </a:r>
            <a:r>
              <a:rPr lang="zh-TW" altLang="en-US" sz="1200"/>
              <a:t>模型（以 表示</a:t>
            </a:r>
            <a:r>
              <a:rPr lang="en-US" altLang="zh-TW" sz="1200"/>
              <a:t>.onnx</a:t>
            </a:r>
            <a:r>
              <a:rPr lang="zh-TW" altLang="en-US" sz="1200"/>
              <a:t>）可在不同的機器學習框架之間進行互通。</a:t>
            </a:r>
            <a:r>
              <a:rPr lang="en-US" altLang="zh-TW" sz="1200">
                <a:solidFill>
                  <a:srgbClr val="C00000"/>
                </a:solidFill>
              </a:rPr>
              <a:t>.gguf</a:t>
            </a:r>
            <a:r>
              <a:rPr lang="zh-TW" altLang="en-US" sz="1200">
                <a:solidFill>
                  <a:srgbClr val="C00000"/>
                </a:solidFill>
              </a:rPr>
              <a:t>文件支援推理框架中使用的量化格式。</a:t>
            </a:r>
            <a:endParaRPr lang="en-US" altLang="zh-TW" sz="1200">
              <a:solidFill>
                <a:srgbClr val="C00000"/>
              </a:solidFill>
            </a:endParaRPr>
          </a:p>
          <a:p>
            <a:pPr lvl="4" algn="l"/>
            <a:endParaRPr lang="en-US" altLang="zh-TW" sz="1200"/>
          </a:p>
          <a:p>
            <a:pPr lvl="4" algn="l"/>
            <a:r>
              <a:rPr lang="en-US" altLang="zh-TW" sz="1200"/>
              <a:t> </a:t>
            </a:r>
          </a:p>
        </p:txBody>
      </p:sp>
      <p:sp>
        <p:nvSpPr>
          <p:cNvPr id="4" name="文字方塊 3">
            <a:extLst>
              <a:ext uri="{FF2B5EF4-FFF2-40B4-BE49-F238E27FC236}">
                <a16:creationId xmlns:a16="http://schemas.microsoft.com/office/drawing/2014/main" id="{DDEC9622-1F07-6E4B-3432-CA5D697833AF}"/>
              </a:ext>
            </a:extLst>
          </p:cNvPr>
          <p:cNvSpPr txBox="1"/>
          <p:nvPr/>
        </p:nvSpPr>
        <p:spPr>
          <a:xfrm>
            <a:off x="1547664" y="1844824"/>
            <a:ext cx="7947539" cy="307777"/>
          </a:xfrm>
          <a:prstGeom prst="rect">
            <a:avLst/>
          </a:prstGeom>
          <a:noFill/>
        </p:spPr>
        <p:txBody>
          <a:bodyPr wrap="square">
            <a:spAutoFit/>
          </a:bodyPr>
          <a:lstStyle/>
          <a:p>
            <a:r>
              <a:rPr lang="en-US" altLang="zh-TW" sz="1400">
                <a:solidFill>
                  <a:srgbClr val="C00000"/>
                </a:solidFill>
              </a:rPr>
              <a:t>High precision is required for successful training, but lower precision is sufficient for inference.</a:t>
            </a:r>
            <a:endParaRPr lang="zh-TW" altLang="en-US" sz="1400">
              <a:solidFill>
                <a:srgbClr val="C00000"/>
              </a:solidFill>
            </a:endParaRPr>
          </a:p>
        </p:txBody>
      </p:sp>
    </p:spTree>
    <p:extLst>
      <p:ext uri="{BB962C8B-B14F-4D97-AF65-F5344CB8AC3E}">
        <p14:creationId xmlns:p14="http://schemas.microsoft.com/office/powerpoint/2010/main" val="19982077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4667A-2E01-256F-17C3-7ACE5BDBAFDB}"/>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99B39D5-A5C5-5DE2-42D3-604BB6FB76C8}"/>
              </a:ext>
            </a:extLst>
          </p:cNvPr>
          <p:cNvSpPr>
            <a:spLocks noGrp="1"/>
          </p:cNvSpPr>
          <p:nvPr>
            <p:ph idx="1"/>
          </p:nvPr>
        </p:nvSpPr>
        <p:spPr>
          <a:xfrm>
            <a:off x="90010" y="130324"/>
            <a:ext cx="8963979" cy="6597352"/>
          </a:xfrm>
        </p:spPr>
        <p:txBody>
          <a:bodyPr/>
          <a:lstStyle/>
          <a:p>
            <a:r>
              <a:rPr lang="zh-TW" altLang="en-US" sz="1600">
                <a:solidFill>
                  <a:srgbClr val="C00000"/>
                </a:solidFill>
                <a:effectLst/>
              </a:rPr>
              <a:t>根據命名約定</a:t>
            </a:r>
            <a:r>
              <a:rPr lang="zh-TW" altLang="en-US" sz="1600">
                <a:solidFill>
                  <a:srgbClr val="0070C0"/>
                </a:solidFill>
                <a:effectLst/>
              </a:rPr>
              <a:t>選擇正確模型</a:t>
            </a:r>
            <a:r>
              <a:rPr lang="zh-TW" altLang="en-US" sz="1600">
                <a:solidFill>
                  <a:srgbClr val="C00000"/>
                </a:solidFill>
                <a:effectLst/>
              </a:rPr>
              <a:t>的指南</a:t>
            </a:r>
          </a:p>
          <a:p>
            <a:r>
              <a:rPr lang="zh-TW" altLang="en-US" sz="1400">
                <a:solidFill>
                  <a:schemeClr val="tx1"/>
                </a:solidFill>
                <a:effectLst/>
              </a:rPr>
              <a:t>選擇最佳模型需要評估模型</a:t>
            </a:r>
            <a:r>
              <a:rPr lang="zh-TW" altLang="en-US" sz="1400">
                <a:solidFill>
                  <a:srgbClr val="C00000"/>
                </a:solidFill>
                <a:effectLst/>
              </a:rPr>
              <a:t>大小、量化和表現</a:t>
            </a:r>
            <a:r>
              <a:rPr lang="zh-TW" altLang="en-US" sz="1400">
                <a:solidFill>
                  <a:schemeClr val="tx1"/>
                </a:solidFill>
                <a:effectLst/>
              </a:rPr>
              <a:t>之間的權衡。以下是快速指南：</a:t>
            </a:r>
          </a:p>
          <a:p>
            <a:pPr marL="342900" indent="-342900">
              <a:spcBef>
                <a:spcPts val="600"/>
              </a:spcBef>
              <a:buFont typeface="+mj-lt"/>
              <a:buAutoNum type="arabicParenR"/>
            </a:pPr>
            <a:r>
              <a:rPr lang="zh-TW" altLang="en-US" sz="1400">
                <a:solidFill>
                  <a:schemeClr val="tx1"/>
                </a:solidFill>
                <a:effectLst/>
              </a:rPr>
              <a:t>資源限制：如果在有限的資源上部署，請選擇較低位元量化（例如，</a:t>
            </a:r>
            <a:r>
              <a:rPr lang="en-US" altLang="zh-TW" sz="1400">
                <a:solidFill>
                  <a:schemeClr val="tx1"/>
                </a:solidFill>
                <a:effectLst/>
              </a:rPr>
              <a:t>Q4</a:t>
            </a:r>
            <a:r>
              <a:rPr lang="zh-TW" altLang="en-US" sz="1400">
                <a:solidFill>
                  <a:schemeClr val="tx1"/>
                </a:solidFill>
                <a:effectLst/>
              </a:rPr>
              <a:t>或</a:t>
            </a:r>
            <a:r>
              <a:rPr lang="en-US" altLang="zh-TW" sz="1400">
                <a:solidFill>
                  <a:schemeClr val="tx1"/>
                </a:solidFill>
                <a:effectLst/>
              </a:rPr>
              <a:t>INT8</a:t>
            </a:r>
            <a:r>
              <a:rPr lang="zh-TW" altLang="en-US" sz="1400">
                <a:solidFill>
                  <a:schemeClr val="tx1"/>
                </a:solidFill>
                <a:effectLst/>
              </a:rPr>
              <a:t>）。類似的車型</a:t>
            </a:r>
            <a:r>
              <a:rPr lang="en-US" altLang="zh-TW" sz="1400">
                <a:solidFill>
                  <a:schemeClr val="tx1"/>
                </a:solidFill>
                <a:effectLst/>
              </a:rPr>
              <a:t>GPT-3-2.7B-INT8</a:t>
            </a:r>
            <a:r>
              <a:rPr lang="zh-TW" altLang="en-US" sz="1400">
                <a:solidFill>
                  <a:schemeClr val="tx1"/>
                </a:solidFill>
                <a:effectLst/>
              </a:rPr>
              <a:t>將會更輕、更快。</a:t>
            </a:r>
          </a:p>
          <a:p>
            <a:pPr marL="342900" indent="-342900">
              <a:spcBef>
                <a:spcPts val="600"/>
              </a:spcBef>
              <a:buFont typeface="+mj-lt"/>
              <a:buAutoNum type="arabicParenR"/>
            </a:pPr>
            <a:r>
              <a:rPr lang="zh-TW" altLang="en-US" sz="1400">
                <a:solidFill>
                  <a:schemeClr val="tx1"/>
                </a:solidFill>
                <a:effectLst/>
              </a:rPr>
              <a:t>具體用例：對於對話式 </a:t>
            </a:r>
            <a:r>
              <a:rPr lang="en-US" altLang="zh-TW" sz="1400">
                <a:solidFill>
                  <a:schemeClr val="tx1"/>
                </a:solidFill>
                <a:effectLst/>
              </a:rPr>
              <a:t>AI</a:t>
            </a:r>
            <a:r>
              <a:rPr lang="zh-TW" altLang="en-US" sz="1400">
                <a:solidFill>
                  <a:schemeClr val="tx1"/>
                </a:solidFill>
                <a:effectLst/>
              </a:rPr>
              <a:t>，請尋找類似</a:t>
            </a:r>
            <a:r>
              <a:rPr lang="en-US" altLang="zh-TW" sz="1400">
                <a:solidFill>
                  <a:schemeClr val="tx1"/>
                </a:solidFill>
                <a:effectLst/>
              </a:rPr>
              <a:t>Chat</a:t>
            </a:r>
            <a:r>
              <a:rPr lang="zh-TW" altLang="en-US" sz="1400">
                <a:solidFill>
                  <a:schemeClr val="tx1"/>
                </a:solidFill>
                <a:effectLst/>
              </a:rPr>
              <a:t>模型的標籤（例如</a:t>
            </a:r>
            <a:r>
              <a:rPr lang="en-US" altLang="zh-TW" sz="1400">
                <a:solidFill>
                  <a:schemeClr val="tx1"/>
                </a:solidFill>
                <a:effectLst/>
              </a:rPr>
              <a:t>Llama-3B-Chat</a:t>
            </a:r>
            <a:r>
              <a:rPr lang="zh-TW" altLang="en-US" sz="1400">
                <a:solidFill>
                  <a:schemeClr val="tx1"/>
                </a:solidFill>
                <a:effectLst/>
              </a:rPr>
              <a:t>）。遵循指令的任務受益於</a:t>
            </a:r>
            <a:r>
              <a:rPr lang="en-US" altLang="zh-TW" sz="1400">
                <a:solidFill>
                  <a:schemeClr val="tx1"/>
                </a:solidFill>
                <a:effectLst/>
              </a:rPr>
              <a:t>Instruct</a:t>
            </a:r>
            <a:r>
              <a:rPr lang="zh-TW" altLang="en-US" sz="1400">
                <a:solidFill>
                  <a:schemeClr val="tx1"/>
                </a:solidFill>
                <a:effectLst/>
              </a:rPr>
              <a:t>模型。</a:t>
            </a:r>
          </a:p>
          <a:p>
            <a:pPr marL="342900" indent="-342900">
              <a:spcBef>
                <a:spcPts val="600"/>
              </a:spcBef>
              <a:buFont typeface="+mj-lt"/>
              <a:buAutoNum type="arabicParenR"/>
            </a:pPr>
            <a:r>
              <a:rPr lang="zh-TW" altLang="en-US" sz="1400">
                <a:solidFill>
                  <a:schemeClr val="tx1"/>
                </a:solidFill>
                <a:effectLst/>
              </a:rPr>
              <a:t>框架和硬體相容性：透過選擇正確的檔案格式（例如，</a:t>
            </a:r>
            <a:r>
              <a:rPr lang="en-US" altLang="zh-TW" sz="1400">
                <a:solidFill>
                  <a:schemeClr val="tx1"/>
                </a:solidFill>
                <a:effectLst/>
              </a:rPr>
              <a:t>.gguf</a:t>
            </a:r>
            <a:r>
              <a:rPr lang="zh-TW" altLang="en-US" sz="1400">
                <a:solidFill>
                  <a:schemeClr val="tx1"/>
                </a:solidFill>
                <a:effectLst/>
              </a:rPr>
              <a:t>針對最佳化的推理框架或</a:t>
            </a:r>
            <a:r>
              <a:rPr lang="en-US" altLang="zh-TW" sz="1400">
                <a:solidFill>
                  <a:schemeClr val="tx1"/>
                </a:solidFill>
                <a:effectLst/>
              </a:rPr>
              <a:t>.tflite TensorFlow Lite</a:t>
            </a:r>
            <a:r>
              <a:rPr lang="zh-TW" altLang="en-US" sz="1400">
                <a:solidFill>
                  <a:schemeClr val="tx1"/>
                </a:solidFill>
                <a:effectLst/>
              </a:rPr>
              <a:t>）來確保相容性。</a:t>
            </a:r>
          </a:p>
          <a:p>
            <a:pPr marL="342900" indent="-342900">
              <a:spcBef>
                <a:spcPts val="600"/>
              </a:spcBef>
              <a:buFont typeface="+mj-lt"/>
              <a:buAutoNum type="arabicParenR"/>
            </a:pPr>
            <a:r>
              <a:rPr lang="zh-TW" altLang="en-US" sz="1400">
                <a:solidFill>
                  <a:schemeClr val="tx1"/>
                </a:solidFill>
                <a:effectLst/>
              </a:rPr>
              <a:t>準確性與效率：更高位量化模型（例如</a:t>
            </a:r>
            <a:r>
              <a:rPr lang="en-US" altLang="zh-TW" sz="1400">
                <a:solidFill>
                  <a:schemeClr val="tx1"/>
                </a:solidFill>
                <a:effectLst/>
              </a:rPr>
              <a:t>Q8</a:t>
            </a:r>
            <a:r>
              <a:rPr lang="zh-TW" altLang="en-US" sz="1400">
                <a:solidFill>
                  <a:schemeClr val="tx1"/>
                </a:solidFill>
                <a:effectLst/>
              </a:rPr>
              <a:t>）提供更高的準確性，但需要更多的資源。對於高風險應用，優先考慮準確性；對於較低風險，選擇更有效的量化。</a:t>
            </a:r>
            <a:endParaRPr lang="en-US" altLang="zh-TW" sz="1400">
              <a:solidFill>
                <a:schemeClr val="tx1"/>
              </a:solidFill>
              <a:effectLst/>
            </a:endParaRPr>
          </a:p>
          <a:p>
            <a:pPr>
              <a:spcBef>
                <a:spcPts val="600"/>
              </a:spcBef>
            </a:pPr>
            <a:r>
              <a:rPr lang="en-US" altLang="zh-TW" sz="1400">
                <a:solidFill>
                  <a:srgbClr val="C00000"/>
                </a:solidFill>
                <a:effectLst/>
              </a:rPr>
              <a:t>LLM </a:t>
            </a:r>
            <a:r>
              <a:rPr lang="zh-TW" altLang="en-US" sz="1400">
                <a:solidFill>
                  <a:srgbClr val="C00000"/>
                </a:solidFill>
                <a:effectLst/>
              </a:rPr>
              <a:t>命名約定範例  讓我們將這些見解應用到具體的例子：</a:t>
            </a:r>
          </a:p>
          <a:p>
            <a:pPr marL="342900" indent="-342900">
              <a:spcBef>
                <a:spcPts val="600"/>
              </a:spcBef>
              <a:buFont typeface="+mj-lt"/>
              <a:buAutoNum type="arabicParenR"/>
            </a:pPr>
            <a:endParaRPr lang="en-US" altLang="zh-TW" sz="1400">
              <a:solidFill>
                <a:schemeClr val="tx1"/>
              </a:solidFill>
              <a:effectLst/>
            </a:endParaRPr>
          </a:p>
          <a:p>
            <a:endParaRPr lang="en-US" altLang="zh-TW" sz="1400">
              <a:solidFill>
                <a:schemeClr val="tx1"/>
              </a:solidFill>
              <a:effectLst/>
            </a:endParaRPr>
          </a:p>
        </p:txBody>
      </p:sp>
      <p:sp>
        <p:nvSpPr>
          <p:cNvPr id="9" name="文字方塊 8">
            <a:extLst>
              <a:ext uri="{FF2B5EF4-FFF2-40B4-BE49-F238E27FC236}">
                <a16:creationId xmlns:a16="http://schemas.microsoft.com/office/drawing/2014/main" id="{0984F91A-781B-69C9-3CE7-64C63E03E03A}"/>
              </a:ext>
            </a:extLst>
          </p:cNvPr>
          <p:cNvSpPr txBox="1"/>
          <p:nvPr/>
        </p:nvSpPr>
        <p:spPr>
          <a:xfrm>
            <a:off x="118522" y="2913004"/>
            <a:ext cx="8798293" cy="3816424"/>
          </a:xfrm>
          <a:prstGeom prst="rect">
            <a:avLst/>
          </a:prstGeom>
          <a:noFill/>
        </p:spPr>
        <p:txBody>
          <a:bodyPr wrap="square" numCol="2" spcCol="108000">
            <a:spAutoFit/>
          </a:bodyPr>
          <a:lstStyle/>
          <a:p>
            <a:r>
              <a:rPr lang="en-US" altLang="zh-TW" sz="1050"/>
              <a:t>Llama-3.2-7B-Chat-Q4_K.gguf</a:t>
            </a:r>
          </a:p>
          <a:p>
            <a:r>
              <a:rPr lang="zh-TW" altLang="en-US" sz="1050"/>
              <a:t>模型名稱：</a:t>
            </a:r>
            <a:r>
              <a:rPr lang="en-US" altLang="zh-TW" sz="1050"/>
              <a:t>Llama-3.2</a:t>
            </a:r>
            <a:r>
              <a:rPr lang="zh-TW" altLang="en-US" sz="1050"/>
              <a:t>（</a:t>
            </a:r>
            <a:r>
              <a:rPr lang="en-US" altLang="zh-TW" sz="1050"/>
              <a:t>Llama</a:t>
            </a:r>
            <a:r>
              <a:rPr lang="zh-TW" altLang="en-US" sz="1050"/>
              <a:t>模型，版本</a:t>
            </a:r>
            <a:r>
              <a:rPr lang="en-US" altLang="zh-TW" sz="1050"/>
              <a:t>3.2</a:t>
            </a:r>
            <a:r>
              <a:rPr lang="zh-TW" altLang="en-US" sz="1050"/>
              <a:t>）</a:t>
            </a:r>
          </a:p>
          <a:p>
            <a:r>
              <a:rPr lang="zh-TW" altLang="en-US" sz="1050"/>
              <a:t>大小：</a:t>
            </a:r>
            <a:r>
              <a:rPr lang="en-US" altLang="zh-TW" sz="1050"/>
              <a:t>7B</a:t>
            </a:r>
            <a:r>
              <a:rPr lang="zh-TW" altLang="en-US" sz="1050"/>
              <a:t>（</a:t>
            </a:r>
            <a:r>
              <a:rPr lang="en-US" altLang="zh-TW" sz="1050"/>
              <a:t>70 </a:t>
            </a:r>
            <a:r>
              <a:rPr lang="zh-TW" altLang="en-US" sz="1050"/>
              <a:t>億個參數，在效能和大小之間取得平衡）</a:t>
            </a:r>
          </a:p>
          <a:p>
            <a:r>
              <a:rPr lang="zh-TW" altLang="en-US" sz="1050"/>
              <a:t>目的：（</a:t>
            </a:r>
            <a:r>
              <a:rPr lang="en-US" altLang="zh-TW" sz="1050"/>
              <a:t>Chat</a:t>
            </a:r>
            <a:r>
              <a:rPr lang="zh-TW" altLang="en-US" sz="1050"/>
              <a:t>針對對話應用程式進行微調，非常適合聊天機器人）</a:t>
            </a:r>
          </a:p>
          <a:p>
            <a:r>
              <a:rPr lang="zh-TW" altLang="en-US" sz="1050"/>
              <a:t>量化：（</a:t>
            </a:r>
            <a:r>
              <a:rPr lang="en-US" altLang="zh-TW" sz="1050"/>
              <a:t>Q4_K</a:t>
            </a:r>
            <a:r>
              <a:rPr lang="zh-TW" altLang="en-US" sz="1050"/>
              <a:t>透過專門的核心優化以 </a:t>
            </a:r>
            <a:r>
              <a:rPr lang="en-US" altLang="zh-TW" sz="1050"/>
              <a:t>4 </a:t>
            </a:r>
            <a:r>
              <a:rPr lang="zh-TW" altLang="en-US" sz="1050"/>
              <a:t>位元精度量化）</a:t>
            </a:r>
          </a:p>
          <a:p>
            <a:r>
              <a:rPr lang="zh-TW" altLang="en-US" sz="1050"/>
              <a:t>格式：（</a:t>
            </a:r>
            <a:r>
              <a:rPr lang="en-US" altLang="zh-TW" sz="1050"/>
              <a:t>.gguf</a:t>
            </a:r>
            <a:r>
              <a:rPr lang="zh-TW" altLang="en-US" sz="1050"/>
              <a:t>針對某些推理框架中的高效操作進行了最佳化）</a:t>
            </a:r>
            <a:endParaRPr lang="en-US" altLang="zh-TW" sz="1050"/>
          </a:p>
          <a:p>
            <a:endParaRPr lang="zh-TW" altLang="en-US" sz="1050"/>
          </a:p>
          <a:p>
            <a:r>
              <a:rPr lang="en-US" altLang="zh-TW" sz="1050"/>
              <a:t>GPT-3.5-175B-Instruct-Q8.onnx</a:t>
            </a:r>
          </a:p>
          <a:p>
            <a:r>
              <a:rPr lang="zh-TW" altLang="en-US" sz="1050"/>
              <a:t>模型名稱：</a:t>
            </a:r>
            <a:r>
              <a:rPr lang="en-US" altLang="zh-TW" sz="1050"/>
              <a:t>GPT-3.5</a:t>
            </a:r>
            <a:r>
              <a:rPr lang="zh-TW" altLang="en-US" sz="1050"/>
              <a:t>（</a:t>
            </a:r>
            <a:r>
              <a:rPr lang="en-US" altLang="zh-TW" sz="1050"/>
              <a:t>OpenAI </a:t>
            </a:r>
            <a:r>
              <a:rPr lang="zh-TW" altLang="en-US" sz="1050"/>
              <a:t>的 </a:t>
            </a:r>
            <a:r>
              <a:rPr lang="en-US" altLang="zh-TW" sz="1050"/>
              <a:t>GPT </a:t>
            </a:r>
            <a:r>
              <a:rPr lang="zh-TW" altLang="en-US" sz="1050"/>
              <a:t>模型版本 </a:t>
            </a:r>
            <a:r>
              <a:rPr lang="en-US" altLang="zh-TW" sz="1050"/>
              <a:t>3.5</a:t>
            </a:r>
            <a:r>
              <a:rPr lang="zh-TW" altLang="en-US" sz="1050"/>
              <a:t>）</a:t>
            </a:r>
          </a:p>
          <a:p>
            <a:r>
              <a:rPr lang="zh-TW" altLang="en-US" sz="1050"/>
              <a:t>大小：</a:t>
            </a:r>
            <a:r>
              <a:rPr lang="en-US" altLang="zh-TW" sz="1050"/>
              <a:t>175B</a:t>
            </a:r>
            <a:r>
              <a:rPr lang="zh-TW" altLang="en-US" sz="1050"/>
              <a:t>（</a:t>
            </a:r>
            <a:r>
              <a:rPr lang="en-US" altLang="zh-TW" sz="1050"/>
              <a:t>1750 </a:t>
            </a:r>
            <a:r>
              <a:rPr lang="zh-TW" altLang="en-US" sz="1050"/>
              <a:t>億個參數，對於高品質文字產生來說是一個非常大的模型）</a:t>
            </a:r>
          </a:p>
          <a:p>
            <a:r>
              <a:rPr lang="zh-TW" altLang="en-US" sz="1050"/>
              <a:t>目的：（</a:t>
            </a:r>
            <a:r>
              <a:rPr lang="en-US" altLang="zh-TW" sz="1050"/>
              <a:t>Instruct</a:t>
            </a:r>
            <a:r>
              <a:rPr lang="zh-TW" altLang="en-US" sz="1050"/>
              <a:t>針對遵循指令的任務進行微調，通常更具指導性和簡潔性的回應）</a:t>
            </a:r>
          </a:p>
          <a:p>
            <a:r>
              <a:rPr lang="zh-TW" altLang="en-US" sz="1050"/>
              <a:t>量化：（</a:t>
            </a:r>
            <a:r>
              <a:rPr lang="en-US" altLang="zh-TW" sz="1050"/>
              <a:t>Q8</a:t>
            </a:r>
            <a:r>
              <a:rPr lang="zh-TW" altLang="en-US" sz="1050"/>
              <a:t>量化為 </a:t>
            </a:r>
            <a:r>
              <a:rPr lang="en-US" altLang="zh-TW" sz="1050"/>
              <a:t>8 </a:t>
            </a:r>
            <a:r>
              <a:rPr lang="zh-TW" altLang="en-US" sz="1050"/>
              <a:t>位，以減少記憶體並加快推理速度，同時保持準確性）</a:t>
            </a:r>
          </a:p>
          <a:p>
            <a:r>
              <a:rPr lang="zh-TW" altLang="en-US" sz="1050"/>
              <a:t>格式：（</a:t>
            </a:r>
            <a:r>
              <a:rPr lang="en-US" altLang="zh-TW" sz="1050"/>
              <a:t>.onnx</a:t>
            </a:r>
            <a:r>
              <a:rPr lang="zh-TW" altLang="en-US" sz="1050"/>
              <a:t>相容於各種框架的可互通模型格式）</a:t>
            </a:r>
            <a:endParaRPr lang="en-US" altLang="zh-TW" sz="1050"/>
          </a:p>
          <a:p>
            <a:endParaRPr lang="zh-TW" altLang="en-US" sz="1050"/>
          </a:p>
          <a:p>
            <a:r>
              <a:rPr lang="en-US" altLang="zh-TW" sz="1050"/>
              <a:t>BitNet-b1.58-3B-Medical-IQ3.gguf</a:t>
            </a:r>
          </a:p>
          <a:p>
            <a:r>
              <a:rPr lang="zh-TW" altLang="en-US" sz="1050"/>
              <a:t>模型名稱：</a:t>
            </a:r>
            <a:r>
              <a:rPr lang="en-US" altLang="zh-TW" sz="1050"/>
              <a:t>BitNet-b1.58</a:t>
            </a:r>
            <a:r>
              <a:rPr lang="zh-TW" altLang="en-US" sz="1050"/>
              <a:t>（</a:t>
            </a:r>
            <a:r>
              <a:rPr lang="en-US" altLang="zh-TW" sz="1050"/>
              <a:t>BitNet</a:t>
            </a:r>
            <a:r>
              <a:rPr lang="zh-TW" altLang="en-US" sz="1050"/>
              <a:t>模型，版本</a:t>
            </a:r>
            <a:r>
              <a:rPr lang="en-US" altLang="zh-TW" sz="1050"/>
              <a:t>1.58</a:t>
            </a:r>
            <a:r>
              <a:rPr lang="zh-TW" altLang="en-US" sz="1050"/>
              <a:t>）</a:t>
            </a:r>
          </a:p>
          <a:p>
            <a:r>
              <a:rPr lang="zh-TW" altLang="en-US" sz="1050"/>
              <a:t>大小：</a:t>
            </a:r>
            <a:r>
              <a:rPr lang="en-US" altLang="zh-TW" sz="1050"/>
              <a:t>3B</a:t>
            </a:r>
            <a:r>
              <a:rPr lang="zh-TW" altLang="en-US" sz="1050"/>
              <a:t>（</a:t>
            </a:r>
            <a:r>
              <a:rPr lang="en-US" altLang="zh-TW" sz="1050"/>
              <a:t>30 </a:t>
            </a:r>
            <a:r>
              <a:rPr lang="zh-TW" altLang="en-US" sz="1050"/>
              <a:t>億個參數，適用於資源需求適中的專門應用程式）</a:t>
            </a:r>
          </a:p>
          <a:p>
            <a:r>
              <a:rPr lang="zh-TW" altLang="en-US" sz="1050"/>
              <a:t>目的：（</a:t>
            </a:r>
            <a:r>
              <a:rPr lang="en-US" altLang="zh-TW" sz="1050"/>
              <a:t>Medical</a:t>
            </a:r>
            <a:r>
              <a:rPr lang="zh-TW" altLang="en-US" sz="1050"/>
              <a:t>專門針對醫療保健相關內容進行微調）</a:t>
            </a:r>
          </a:p>
          <a:p>
            <a:r>
              <a:rPr lang="zh-TW" altLang="en-US" sz="1050"/>
              <a:t>量化：（</a:t>
            </a:r>
            <a:r>
              <a:rPr lang="en-US" altLang="zh-TW" sz="1050"/>
              <a:t>IQ3</a:t>
            </a:r>
            <a:r>
              <a:rPr lang="zh-TW" altLang="en-US" sz="1050"/>
              <a:t>整數數量化等級</a:t>
            </a:r>
            <a:r>
              <a:rPr lang="en-US" altLang="zh-TW" sz="1050"/>
              <a:t>3</a:t>
            </a:r>
            <a:r>
              <a:rPr lang="zh-TW" altLang="en-US" sz="1050"/>
              <a:t>，著重壓縮和速度之間的平衡）</a:t>
            </a:r>
          </a:p>
          <a:p>
            <a:r>
              <a:rPr lang="zh-TW" altLang="en-US" sz="1050"/>
              <a:t>格式：（</a:t>
            </a:r>
            <a:r>
              <a:rPr lang="en-US" altLang="zh-TW" sz="1050"/>
              <a:t>.gguf</a:t>
            </a:r>
            <a:r>
              <a:rPr lang="zh-TW" altLang="en-US" sz="1050"/>
              <a:t>針對低功耗設備部署進行了最佳化，處理速度快）</a:t>
            </a:r>
            <a:endParaRPr lang="en-US" altLang="zh-TW" sz="1050"/>
          </a:p>
          <a:p>
            <a:endParaRPr lang="zh-TW" altLang="en-US" sz="1050"/>
          </a:p>
          <a:p>
            <a:r>
              <a:rPr lang="en-US" altLang="zh-TW" sz="1050"/>
              <a:t>Llama-2-13B-Embedding-Q4_F.pt</a:t>
            </a:r>
          </a:p>
          <a:p>
            <a:r>
              <a:rPr lang="zh-TW" altLang="en-US" sz="1050"/>
              <a:t>模型名稱：</a:t>
            </a:r>
            <a:r>
              <a:rPr lang="en-US" altLang="zh-TW" sz="1050"/>
              <a:t>Llama-2</a:t>
            </a:r>
            <a:r>
              <a:rPr lang="zh-TW" altLang="en-US" sz="1050"/>
              <a:t>（</a:t>
            </a:r>
            <a:r>
              <a:rPr lang="en-US" altLang="zh-TW" sz="1050"/>
              <a:t>Llama </a:t>
            </a:r>
            <a:r>
              <a:rPr lang="zh-TW" altLang="en-US" sz="1050"/>
              <a:t>模型系列的第二個版本）</a:t>
            </a:r>
          </a:p>
          <a:p>
            <a:r>
              <a:rPr lang="zh-TW" altLang="en-US" sz="1050"/>
              <a:t>大小：</a:t>
            </a:r>
            <a:r>
              <a:rPr lang="en-US" altLang="zh-TW" sz="1050"/>
              <a:t>13B</a:t>
            </a:r>
            <a:r>
              <a:rPr lang="zh-TW" altLang="en-US" sz="1050"/>
              <a:t>（</a:t>
            </a:r>
            <a:r>
              <a:rPr lang="en-US" altLang="zh-TW" sz="1050"/>
              <a:t>130</a:t>
            </a:r>
            <a:r>
              <a:rPr lang="zh-TW" altLang="en-US" sz="1050"/>
              <a:t>億個參數，一般用於中高複雜度任務）</a:t>
            </a:r>
          </a:p>
          <a:p>
            <a:r>
              <a:rPr lang="zh-TW" altLang="en-US" sz="1050"/>
              <a:t>目的：（</a:t>
            </a:r>
            <a:r>
              <a:rPr lang="en-US" altLang="zh-TW" sz="1050"/>
              <a:t>Embedding</a:t>
            </a:r>
            <a:r>
              <a:rPr lang="zh-TW" altLang="en-US" sz="1050"/>
              <a:t>針對生成向量嵌入而非自然語言生成進行最佳化）</a:t>
            </a:r>
          </a:p>
          <a:p>
            <a:r>
              <a:rPr lang="zh-TW" altLang="en-US" sz="1050"/>
              <a:t>量化：</a:t>
            </a:r>
            <a:r>
              <a:rPr lang="en-US" altLang="zh-TW" sz="1050"/>
              <a:t>Q4_F</a:t>
            </a:r>
            <a:r>
              <a:rPr lang="zh-TW" altLang="en-US" sz="1050"/>
              <a:t>（</a:t>
            </a:r>
            <a:r>
              <a:rPr lang="en-US" altLang="zh-TW" sz="1050"/>
              <a:t>4 </a:t>
            </a:r>
            <a:r>
              <a:rPr lang="zh-TW" altLang="en-US" sz="1050"/>
              <a:t>位元量化，可在保持效能的同時更快產生嵌入）</a:t>
            </a:r>
          </a:p>
          <a:p>
            <a:r>
              <a:rPr lang="zh-TW" altLang="en-US" sz="1050"/>
              <a:t>格式：</a:t>
            </a:r>
            <a:r>
              <a:rPr lang="en-US" altLang="zh-TW" sz="1050"/>
              <a:t>.pt</a:t>
            </a:r>
            <a:r>
              <a:rPr lang="zh-TW" altLang="en-US" sz="1050"/>
              <a:t>（</a:t>
            </a:r>
            <a:r>
              <a:rPr lang="en-US" altLang="zh-TW" sz="1050"/>
              <a:t>PyTorch </a:t>
            </a:r>
            <a:r>
              <a:rPr lang="zh-TW" altLang="en-US" sz="1050"/>
              <a:t>模型格式，非常適合 </a:t>
            </a:r>
            <a:r>
              <a:rPr lang="en-US" altLang="zh-TW" sz="1050"/>
              <a:t>PyTorch </a:t>
            </a:r>
            <a:r>
              <a:rPr lang="zh-TW" altLang="en-US" sz="1050"/>
              <a:t>生態系內的任務）</a:t>
            </a:r>
            <a:endParaRPr lang="en-US" altLang="zh-TW" sz="1050"/>
          </a:p>
          <a:p>
            <a:endParaRPr lang="zh-TW" altLang="en-US" sz="1050"/>
          </a:p>
          <a:p>
            <a:r>
              <a:rPr lang="en-US" altLang="zh-TW" sz="1050"/>
              <a:t>Falcon-40B-Chat-FP16.bin</a:t>
            </a:r>
          </a:p>
          <a:p>
            <a:r>
              <a:rPr lang="zh-TW" altLang="en-US" sz="1050"/>
              <a:t>模型名稱：</a:t>
            </a:r>
            <a:r>
              <a:rPr lang="en-US" altLang="zh-TW" sz="1050"/>
              <a:t>Falcon</a:t>
            </a:r>
            <a:r>
              <a:rPr lang="zh-TW" altLang="en-US" sz="1050"/>
              <a:t>（</a:t>
            </a:r>
            <a:r>
              <a:rPr lang="en-US" altLang="zh-TW" sz="1050"/>
              <a:t>Falcon </a:t>
            </a:r>
            <a:r>
              <a:rPr lang="zh-TW" altLang="en-US" sz="1050"/>
              <a:t>模型系列，通常設計用於大規模 </a:t>
            </a:r>
            <a:r>
              <a:rPr lang="en-US" altLang="zh-TW" sz="1050"/>
              <a:t>AI </a:t>
            </a:r>
            <a:r>
              <a:rPr lang="zh-TW" altLang="en-US" sz="1050"/>
              <a:t>任務）</a:t>
            </a:r>
          </a:p>
          <a:p>
            <a:r>
              <a:rPr lang="zh-TW" altLang="en-US" sz="1050"/>
              <a:t>規模：</a:t>
            </a:r>
            <a:r>
              <a:rPr lang="en-US" altLang="zh-TW" sz="1050"/>
              <a:t>40B</a:t>
            </a:r>
            <a:r>
              <a:rPr lang="zh-TW" altLang="en-US" sz="1050"/>
              <a:t>（</a:t>
            </a:r>
            <a:r>
              <a:rPr lang="en-US" altLang="zh-TW" sz="1050"/>
              <a:t>400 </a:t>
            </a:r>
            <a:r>
              <a:rPr lang="zh-TW" altLang="en-US" sz="1050"/>
              <a:t>億個參數，功能強大的模型，具有廣泛的資源需求）</a:t>
            </a:r>
          </a:p>
          <a:p>
            <a:r>
              <a:rPr lang="zh-TW" altLang="en-US" sz="1050"/>
              <a:t>目的：（</a:t>
            </a:r>
            <a:r>
              <a:rPr lang="en-US" altLang="zh-TW" sz="1050"/>
              <a:t>Chat</a:t>
            </a:r>
            <a:r>
              <a:rPr lang="zh-TW" altLang="en-US" sz="1050"/>
              <a:t>專門針對對話或會話回應進行調整）</a:t>
            </a:r>
          </a:p>
          <a:p>
            <a:r>
              <a:rPr lang="zh-TW" altLang="en-US" sz="1050"/>
              <a:t>量化：</a:t>
            </a:r>
            <a:r>
              <a:rPr lang="en-US" altLang="zh-TW" sz="1050"/>
              <a:t>FP16</a:t>
            </a:r>
            <a:r>
              <a:rPr lang="zh-TW" altLang="en-US" sz="1050"/>
              <a:t>（</a:t>
            </a:r>
            <a:r>
              <a:rPr lang="en-US" altLang="zh-TW" sz="1050"/>
              <a:t>16 </a:t>
            </a:r>
            <a:r>
              <a:rPr lang="zh-TW" altLang="en-US" sz="1050"/>
              <a:t>位元浮點精度，在保持準確性的同時平衡速度和記憶體使用）</a:t>
            </a:r>
          </a:p>
          <a:p>
            <a:r>
              <a:rPr lang="zh-TW" altLang="en-US" sz="1050"/>
              <a:t>格式：（</a:t>
            </a:r>
            <a:r>
              <a:rPr lang="en-US" altLang="zh-TW" sz="1050"/>
              <a:t>.bin</a:t>
            </a:r>
            <a:r>
              <a:rPr lang="zh-TW" altLang="en-US" sz="1050"/>
              <a:t>二進位檔案格式，常用於高效能、低階模型部署）</a:t>
            </a:r>
          </a:p>
        </p:txBody>
      </p:sp>
    </p:spTree>
    <p:extLst>
      <p:ext uri="{BB962C8B-B14F-4D97-AF65-F5344CB8AC3E}">
        <p14:creationId xmlns:p14="http://schemas.microsoft.com/office/powerpoint/2010/main" val="28676611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A54C27-0836-AA03-F06D-A496890629E7}"/>
              </a:ext>
            </a:extLst>
          </p:cNvPr>
          <p:cNvSpPr>
            <a:spLocks noGrp="1"/>
          </p:cNvSpPr>
          <p:nvPr>
            <p:ph type="title"/>
          </p:nvPr>
        </p:nvSpPr>
        <p:spPr>
          <a:xfrm>
            <a:off x="181546" y="44449"/>
            <a:ext cx="8854950" cy="504379"/>
          </a:xfrm>
        </p:spPr>
        <p:txBody>
          <a:bodyPr/>
          <a:lstStyle/>
          <a:p>
            <a:r>
              <a:rPr lang="zh-TW" altLang="en-US" sz="2800"/>
              <a:t>精度在 </a:t>
            </a:r>
            <a:r>
              <a:rPr lang="en-US" altLang="zh-TW" sz="2800"/>
              <a:t>LLM </a:t>
            </a:r>
            <a:r>
              <a:rPr lang="zh-TW" altLang="en-US" sz="2800"/>
              <a:t>中的意義</a:t>
            </a:r>
          </a:p>
        </p:txBody>
      </p:sp>
      <p:sp>
        <p:nvSpPr>
          <p:cNvPr id="3" name="內容版面配置區 2">
            <a:extLst>
              <a:ext uri="{FF2B5EF4-FFF2-40B4-BE49-F238E27FC236}">
                <a16:creationId xmlns:a16="http://schemas.microsoft.com/office/drawing/2014/main" id="{0C61192E-D5C3-4FE2-B7F5-F8929B71BF9C}"/>
              </a:ext>
            </a:extLst>
          </p:cNvPr>
          <p:cNvSpPr>
            <a:spLocks noGrp="1"/>
          </p:cNvSpPr>
          <p:nvPr>
            <p:ph idx="1"/>
          </p:nvPr>
        </p:nvSpPr>
        <p:spPr>
          <a:xfrm>
            <a:off x="144525" y="620688"/>
            <a:ext cx="8854950" cy="6264696"/>
          </a:xfrm>
        </p:spPr>
        <p:txBody>
          <a:bodyPr/>
          <a:lstStyle/>
          <a:p>
            <a:pPr marL="285750" indent="-285750" algn="l">
              <a:buFont typeface="Wingdings" panose="05000000000000000000" pitchFamily="2" charset="2"/>
              <a:buChar char="u"/>
            </a:pPr>
            <a:r>
              <a:rPr lang="zh-TW" altLang="en-US" sz="1500" b="1" i="0">
                <a:solidFill>
                  <a:srgbClr val="171717"/>
                </a:solidFill>
                <a:effectLst/>
                <a:latin typeface="-apple-system"/>
              </a:rPr>
              <a:t>使用不同精準度進行訓練</a:t>
            </a:r>
          </a:p>
          <a:p>
            <a:pPr algn="l">
              <a:buNone/>
            </a:pPr>
            <a:r>
              <a:rPr lang="zh-TW" altLang="en-US" sz="1500" b="0" i="0">
                <a:solidFill>
                  <a:srgbClr val="C00000"/>
                </a:solidFill>
                <a:effectLst/>
                <a:latin typeface="-apple-system"/>
              </a:rPr>
              <a:t>訓練期間</a:t>
            </a:r>
            <a:r>
              <a:rPr lang="zh-TW" altLang="en-US" sz="1500" b="0" i="0">
                <a:solidFill>
                  <a:srgbClr val="171717"/>
                </a:solidFill>
                <a:effectLst/>
                <a:latin typeface="-apple-system"/>
              </a:rPr>
              <a:t>浮點精確度的選擇是一個重要的決定，它會顯著影響模型的最終表現和訓練過程的效率。雖然傳統觀點建議在訓練期間使用盡可能高的精度（將其調到最大！），但現代方法似乎已經證明了混合精度訓練策略的可行性。</a:t>
            </a:r>
          </a:p>
          <a:p>
            <a:pPr algn="l">
              <a:buNone/>
            </a:pPr>
            <a:r>
              <a:rPr lang="zh-TW" altLang="en-US" sz="1500" i="0">
                <a:solidFill>
                  <a:srgbClr val="0070C0"/>
                </a:solidFill>
                <a:effectLst/>
                <a:latin typeface="-apple-system"/>
              </a:rPr>
              <a:t>混合精度訓練 </a:t>
            </a:r>
            <a:r>
              <a:rPr lang="en-US" altLang="zh-TW" sz="1500" i="0">
                <a:solidFill>
                  <a:srgbClr val="0070C0"/>
                </a:solidFill>
                <a:effectLst/>
                <a:latin typeface="-apple-system"/>
              </a:rPr>
              <a:t>(</a:t>
            </a:r>
            <a:r>
              <a:rPr lang="en-US" altLang="zh-TW" sz="1500" b="0" i="0">
                <a:solidFill>
                  <a:srgbClr val="171717"/>
                </a:solidFill>
                <a:effectLst/>
                <a:latin typeface="-apple-system"/>
              </a:rPr>
              <a:t>Mixed-precision training</a:t>
            </a:r>
            <a:r>
              <a:rPr lang="en-US" altLang="zh-TW" sz="1500" i="0">
                <a:solidFill>
                  <a:srgbClr val="0070C0"/>
                </a:solidFill>
                <a:effectLst/>
                <a:latin typeface="-apple-system"/>
              </a:rPr>
              <a:t>) </a:t>
            </a:r>
            <a:r>
              <a:rPr lang="zh-TW" altLang="en-US" sz="1500" b="0" i="0">
                <a:solidFill>
                  <a:srgbClr val="171717"/>
                </a:solidFill>
                <a:effectLst/>
                <a:latin typeface="-apple-system"/>
              </a:rPr>
              <a:t>通常將 </a:t>
            </a:r>
            <a:r>
              <a:rPr lang="en-US" altLang="zh-TW" sz="1500" b="0" i="0">
                <a:solidFill>
                  <a:srgbClr val="171717"/>
                </a:solidFill>
                <a:effectLst/>
                <a:latin typeface="-apple-system"/>
              </a:rPr>
              <a:t>FP16 </a:t>
            </a:r>
            <a:r>
              <a:rPr lang="zh-TW" altLang="en-US" sz="1500" b="0" i="0">
                <a:solidFill>
                  <a:srgbClr val="171717"/>
                </a:solidFill>
                <a:effectLst/>
                <a:latin typeface="-apple-system"/>
              </a:rPr>
              <a:t>計算與 </a:t>
            </a:r>
            <a:r>
              <a:rPr lang="en-US" altLang="zh-TW" sz="1500" b="0" i="0">
                <a:solidFill>
                  <a:srgbClr val="171717"/>
                </a:solidFill>
                <a:effectLst/>
                <a:latin typeface="-apple-system"/>
              </a:rPr>
              <a:t>FP32 </a:t>
            </a:r>
            <a:r>
              <a:rPr lang="zh-TW" altLang="en-US" sz="1500" b="0" i="0">
                <a:solidFill>
                  <a:srgbClr val="171717"/>
                </a:solidFill>
                <a:effectLst/>
                <a:latin typeface="-apple-system"/>
              </a:rPr>
              <a:t>主權重結合，已成為加速訓練同時保持模型品質（成本與品質）的關鍵技術。這種方法將大多數操作儲存在 </a:t>
            </a:r>
            <a:r>
              <a:rPr lang="en-US" altLang="zh-TW" sz="1500" b="0" i="0">
                <a:solidFill>
                  <a:srgbClr val="171717"/>
                </a:solidFill>
                <a:effectLst/>
                <a:latin typeface="-apple-system"/>
              </a:rPr>
              <a:t>FP16 </a:t>
            </a:r>
            <a:r>
              <a:rPr lang="zh-TW" altLang="en-US" sz="1500" b="0" i="0">
                <a:solidFill>
                  <a:srgbClr val="171717"/>
                </a:solidFill>
                <a:effectLst/>
                <a:latin typeface="-apple-system"/>
              </a:rPr>
              <a:t>中以提高效率，但在 </a:t>
            </a:r>
            <a:r>
              <a:rPr lang="en-US" altLang="zh-TW" sz="1500" b="0" i="0">
                <a:solidFill>
                  <a:srgbClr val="171717"/>
                </a:solidFill>
                <a:effectLst/>
                <a:latin typeface="-apple-system"/>
              </a:rPr>
              <a:t>FP32 </a:t>
            </a:r>
            <a:r>
              <a:rPr lang="zh-TW" altLang="en-US" sz="1500" b="0" i="0">
                <a:solidFill>
                  <a:srgbClr val="171717"/>
                </a:solidFill>
                <a:effectLst/>
                <a:latin typeface="-apple-system"/>
              </a:rPr>
              <a:t>中保留權重的主副本 以保持穩定性。據我了解，該過程包括：</a:t>
            </a:r>
          </a:p>
          <a:p>
            <a:pPr lvl="3" algn="l"/>
            <a:r>
              <a:rPr lang="zh-TW" altLang="en-US" sz="1500" b="1" i="0">
                <a:solidFill>
                  <a:srgbClr val="0070C0"/>
                </a:solidFill>
                <a:effectLst/>
                <a:latin typeface="-apple-system"/>
              </a:rPr>
              <a:t>在 </a:t>
            </a:r>
            <a:r>
              <a:rPr lang="en-US" altLang="zh-TW" sz="1500" b="1" i="0">
                <a:solidFill>
                  <a:srgbClr val="0070C0"/>
                </a:solidFill>
                <a:effectLst/>
                <a:latin typeface="-apple-system"/>
              </a:rPr>
              <a:t>FP16 </a:t>
            </a:r>
            <a:r>
              <a:rPr lang="zh-TW" altLang="en-US" sz="1500" b="1" i="0">
                <a:solidFill>
                  <a:srgbClr val="0070C0"/>
                </a:solidFill>
                <a:effectLst/>
                <a:latin typeface="-apple-system"/>
              </a:rPr>
              <a:t>中計算前向和後向傳遞以節省記憶體並提高速度</a:t>
            </a:r>
            <a:r>
              <a:rPr lang="en-US" altLang="zh-TW" sz="1500" b="1" i="0">
                <a:solidFill>
                  <a:srgbClr val="0070C0"/>
                </a:solidFill>
                <a:effectLst/>
                <a:latin typeface="-apple-system"/>
              </a:rPr>
              <a:t>, </a:t>
            </a:r>
            <a:r>
              <a:rPr lang="zh-TW" altLang="en-US" sz="1500" b="1" i="0">
                <a:solidFill>
                  <a:srgbClr val="0070C0"/>
                </a:solidFill>
                <a:effectLst/>
                <a:latin typeface="-apple-system"/>
              </a:rPr>
              <a:t>在 </a:t>
            </a:r>
            <a:r>
              <a:rPr lang="en-US" altLang="zh-TW" sz="1500" b="1" i="0">
                <a:solidFill>
                  <a:srgbClr val="0070C0"/>
                </a:solidFill>
                <a:effectLst/>
                <a:latin typeface="-apple-system"/>
              </a:rPr>
              <a:t>FP32 </a:t>
            </a:r>
            <a:r>
              <a:rPr lang="zh-TW" altLang="en-US" sz="1500" b="1" i="0">
                <a:solidFill>
                  <a:srgbClr val="0070C0"/>
                </a:solidFill>
                <a:effectLst/>
                <a:latin typeface="-apple-system"/>
              </a:rPr>
              <a:t>中儲存梯度以保持數值穩定性</a:t>
            </a:r>
            <a:r>
              <a:rPr lang="en-US" altLang="zh-TW" sz="1500" b="1" i="0">
                <a:solidFill>
                  <a:srgbClr val="0070C0"/>
                </a:solidFill>
                <a:effectLst/>
                <a:latin typeface="-apple-system"/>
              </a:rPr>
              <a:t>; </a:t>
            </a:r>
            <a:r>
              <a:rPr lang="zh-TW" altLang="en-US" sz="1500" b="1" i="0">
                <a:solidFill>
                  <a:srgbClr val="0070C0"/>
                </a:solidFill>
                <a:effectLst/>
                <a:latin typeface="-apple-system"/>
              </a:rPr>
              <a:t>在轉換回 </a:t>
            </a:r>
            <a:r>
              <a:rPr lang="en-US" altLang="zh-TW" sz="1500" b="1" i="0">
                <a:solidFill>
                  <a:srgbClr val="0070C0"/>
                </a:solidFill>
                <a:effectLst/>
                <a:latin typeface="-apple-system"/>
              </a:rPr>
              <a:t>FP16 </a:t>
            </a:r>
            <a:r>
              <a:rPr lang="zh-TW" altLang="en-US" sz="1500" b="1" i="0">
                <a:solidFill>
                  <a:srgbClr val="0070C0"/>
                </a:solidFill>
                <a:effectLst/>
                <a:latin typeface="-apple-system"/>
              </a:rPr>
              <a:t>進行下一次迭代之前，更新 </a:t>
            </a:r>
            <a:r>
              <a:rPr lang="en-US" altLang="zh-TW" sz="1500" b="1" i="0">
                <a:solidFill>
                  <a:srgbClr val="0070C0"/>
                </a:solidFill>
                <a:effectLst/>
                <a:latin typeface="-apple-system"/>
              </a:rPr>
              <a:t>FP32 </a:t>
            </a:r>
            <a:r>
              <a:rPr lang="zh-TW" altLang="en-US" sz="1500" b="1" i="0">
                <a:solidFill>
                  <a:srgbClr val="0070C0"/>
                </a:solidFill>
                <a:effectLst/>
                <a:latin typeface="-apple-system"/>
              </a:rPr>
              <a:t>中的主權重</a:t>
            </a:r>
          </a:p>
          <a:p>
            <a:pPr algn="l">
              <a:buNone/>
            </a:pPr>
            <a:r>
              <a:rPr lang="zh-TW" altLang="en-US" sz="1500" b="0" i="0">
                <a:solidFill>
                  <a:srgbClr val="171717"/>
                </a:solidFill>
                <a:effectLst/>
                <a:latin typeface="-apple-system"/>
              </a:rPr>
              <a:t>這種混合方法使研究人員能夠訓練越來越大的模型，同時有效利用可用的運算資源。例如，許多現代基於 </a:t>
            </a:r>
            <a:r>
              <a:rPr lang="en-US" altLang="zh-TW" sz="1500" b="0" i="0">
                <a:solidFill>
                  <a:srgbClr val="171717"/>
                </a:solidFill>
                <a:effectLst/>
                <a:latin typeface="-apple-system"/>
              </a:rPr>
              <a:t>Transformer </a:t>
            </a:r>
            <a:r>
              <a:rPr lang="zh-TW" altLang="en-US" sz="1500" b="0" i="0">
                <a:solidFill>
                  <a:srgbClr val="171717"/>
                </a:solidFill>
                <a:effectLst/>
                <a:latin typeface="-apple-system"/>
              </a:rPr>
              <a:t>的模型採用混合精度訓練來實現純 </a:t>
            </a:r>
            <a:r>
              <a:rPr lang="en-US" altLang="zh-TW" sz="1500" b="0" i="0">
                <a:solidFill>
                  <a:srgbClr val="171717"/>
                </a:solidFill>
                <a:effectLst/>
                <a:latin typeface="-apple-system"/>
              </a:rPr>
              <a:t>FP32 </a:t>
            </a:r>
            <a:r>
              <a:rPr lang="zh-TW" altLang="en-US" sz="1500" b="0" i="0">
                <a:solidFill>
                  <a:srgbClr val="171717"/>
                </a:solidFill>
                <a:effectLst/>
                <a:latin typeface="-apple-system"/>
              </a:rPr>
              <a:t>或 </a:t>
            </a:r>
            <a:r>
              <a:rPr lang="en-US" altLang="zh-TW" sz="1500" b="0" i="0">
                <a:solidFill>
                  <a:srgbClr val="171717"/>
                </a:solidFill>
                <a:effectLst/>
                <a:latin typeface="-apple-system"/>
              </a:rPr>
              <a:t>FP64 </a:t>
            </a:r>
            <a:r>
              <a:rPr lang="zh-TW" altLang="en-US" sz="1500" b="0" i="0">
                <a:solidFill>
                  <a:srgbClr val="171717"/>
                </a:solidFill>
                <a:effectLst/>
                <a:latin typeface="-apple-system"/>
              </a:rPr>
              <a:t>實現不切實際的訓練時間。</a:t>
            </a:r>
            <a:endParaRPr lang="en-US" altLang="zh-TW" sz="1500" b="0" i="0">
              <a:solidFill>
                <a:srgbClr val="171717"/>
              </a:solidFill>
              <a:effectLst/>
              <a:latin typeface="-apple-system"/>
            </a:endParaRPr>
          </a:p>
          <a:p>
            <a:pPr algn="l">
              <a:buNone/>
            </a:pPr>
            <a:endParaRPr lang="zh-TW" altLang="en-US" sz="1500" b="0" i="0">
              <a:solidFill>
                <a:srgbClr val="171717"/>
              </a:solidFill>
              <a:effectLst/>
              <a:latin typeface="-apple-system"/>
            </a:endParaRPr>
          </a:p>
          <a:p>
            <a:pPr marL="285750" indent="-285750" algn="l">
              <a:buFont typeface="Wingdings" panose="05000000000000000000" pitchFamily="2" charset="2"/>
              <a:buChar char="u"/>
            </a:pPr>
            <a:r>
              <a:rPr lang="zh-TW" altLang="en-US" sz="1500" b="1" i="0">
                <a:solidFill>
                  <a:srgbClr val="171717"/>
                </a:solidFill>
                <a:effectLst/>
                <a:latin typeface="-apple-system"/>
              </a:rPr>
              <a:t>不同精度的推理</a:t>
            </a:r>
          </a:p>
          <a:p>
            <a:pPr algn="l">
              <a:buNone/>
            </a:pPr>
            <a:r>
              <a:rPr lang="zh-TW" altLang="en-US" sz="1500" b="0" i="0">
                <a:solidFill>
                  <a:srgbClr val="C00000"/>
                </a:solidFill>
                <a:effectLst/>
                <a:latin typeface="-apple-system"/>
              </a:rPr>
              <a:t>推理階段</a:t>
            </a:r>
            <a:r>
              <a:rPr lang="zh-TW" altLang="en-US" sz="1500" b="0" i="0">
                <a:solidFill>
                  <a:srgbClr val="171717"/>
                </a:solidFill>
                <a:effectLst/>
                <a:latin typeface="-apple-system"/>
              </a:rPr>
              <a:t>在精度選擇方面提出了不同的挑戰和機會。在推理過程中，我們主要專注於前向傳遞計算，這往往比訓練操作在數值上更穩定。這種穩定性為使用較低精度格式打開了大門，而不會顯著影響模型性能。</a:t>
            </a:r>
            <a:endParaRPr lang="en-US" altLang="zh-TW" sz="1500" b="0" i="0">
              <a:solidFill>
                <a:srgbClr val="171717"/>
              </a:solidFill>
              <a:effectLst/>
              <a:latin typeface="-apple-system"/>
            </a:endParaRPr>
          </a:p>
          <a:p>
            <a:pPr algn="l">
              <a:buNone/>
            </a:pPr>
            <a:r>
              <a:rPr lang="en-US" altLang="zh-TW" sz="1500" i="0">
                <a:solidFill>
                  <a:srgbClr val="171717"/>
                </a:solidFill>
                <a:effectLst/>
                <a:latin typeface="-apple-system"/>
              </a:rPr>
              <a:t>FP16 </a:t>
            </a:r>
            <a:r>
              <a:rPr lang="zh-TW" altLang="en-US" sz="1500" i="0">
                <a:solidFill>
                  <a:srgbClr val="171717"/>
                </a:solidFill>
                <a:effectLst/>
                <a:latin typeface="-apple-system"/>
              </a:rPr>
              <a:t>浮點推理</a:t>
            </a:r>
            <a:r>
              <a:rPr lang="zh-TW" altLang="en-US" sz="1500" b="0" i="0">
                <a:solidFill>
                  <a:srgbClr val="171717"/>
                </a:solidFill>
                <a:effectLst/>
                <a:latin typeface="-apple-system"/>
              </a:rPr>
              <a:t>方面越來越受歡迎，特別是在延遲和吞吐量是關鍵問題的生產環境中。減少的記憶體頻寬要求和更快的運算時間可以顯著提高效能，而且通常不會明顯降低輸出品質。</a:t>
            </a:r>
          </a:p>
          <a:p>
            <a:pPr algn="l"/>
            <a:r>
              <a:rPr lang="zh-TW" altLang="en-US" sz="1500" b="0" i="0">
                <a:solidFill>
                  <a:srgbClr val="171717"/>
                </a:solidFill>
                <a:effectLst/>
                <a:latin typeface="-apple-system"/>
              </a:rPr>
              <a:t>現代硬體架構已經接受了這一趨勢，許多 </a:t>
            </a:r>
            <a:r>
              <a:rPr lang="en-US" altLang="zh-TW" sz="1500" b="0" i="0">
                <a:solidFill>
                  <a:srgbClr val="171717"/>
                </a:solidFill>
                <a:effectLst/>
                <a:latin typeface="-apple-system"/>
              </a:rPr>
              <a:t>AI </a:t>
            </a:r>
            <a:r>
              <a:rPr lang="zh-TW" altLang="en-US" sz="1500" b="0" i="0">
                <a:solidFill>
                  <a:srgbClr val="171717"/>
                </a:solidFill>
                <a:effectLst/>
                <a:latin typeface="-apple-system"/>
              </a:rPr>
              <a:t>加速器針對 </a:t>
            </a:r>
            <a:r>
              <a:rPr lang="en-US" altLang="zh-TW" sz="1500" b="0" i="0">
                <a:solidFill>
                  <a:srgbClr val="171717"/>
                </a:solidFill>
                <a:effectLst/>
                <a:latin typeface="-apple-system"/>
              </a:rPr>
              <a:t>FP16 </a:t>
            </a:r>
            <a:r>
              <a:rPr lang="zh-TW" altLang="en-US" sz="1500" b="0" i="0">
                <a:solidFill>
                  <a:srgbClr val="171717"/>
                </a:solidFill>
                <a:effectLst/>
                <a:latin typeface="-apple-system"/>
              </a:rPr>
              <a:t>操作進行了最佳化。例如，</a:t>
            </a:r>
            <a:r>
              <a:rPr lang="en-US" altLang="zh-TW" sz="1500" b="0" i="0" u="sng">
                <a:solidFill>
                  <a:srgbClr val="171717"/>
                </a:solidFill>
                <a:effectLst/>
                <a:latin typeface="-apple-system"/>
                <a:hlinkClick r:id="rId2"/>
              </a:rPr>
              <a:t>NVIDIA </a:t>
            </a:r>
            <a:r>
              <a:rPr lang="zh-TW" altLang="en-US" sz="1500" b="0" i="0" u="sng">
                <a:solidFill>
                  <a:srgbClr val="171717"/>
                </a:solidFill>
                <a:effectLst/>
                <a:latin typeface="-apple-system"/>
                <a:hlinkClick r:id="rId2"/>
              </a:rPr>
              <a:t>的 </a:t>
            </a:r>
            <a:r>
              <a:rPr lang="en-US" altLang="zh-TW" sz="1500" b="0" i="0" u="sng">
                <a:solidFill>
                  <a:srgbClr val="171717"/>
                </a:solidFill>
                <a:effectLst/>
                <a:latin typeface="-apple-system"/>
                <a:hlinkClick r:id="rId2"/>
              </a:rPr>
              <a:t>Tensor Cores</a:t>
            </a:r>
            <a:r>
              <a:rPr lang="zh-TW" altLang="en-US" sz="1500" b="0" i="0">
                <a:solidFill>
                  <a:srgbClr val="171717"/>
                </a:solidFill>
                <a:effectLst/>
                <a:latin typeface="-apple-system"/>
              </a:rPr>
              <a:t>為 </a:t>
            </a:r>
            <a:r>
              <a:rPr lang="en-US" altLang="zh-TW" sz="1500" b="0" i="0">
                <a:solidFill>
                  <a:srgbClr val="171717"/>
                </a:solidFill>
                <a:effectLst/>
                <a:latin typeface="-apple-system"/>
              </a:rPr>
              <a:t>FP16 </a:t>
            </a:r>
            <a:r>
              <a:rPr lang="zh-TW" altLang="en-US" sz="1500" b="0" i="0">
                <a:solidFill>
                  <a:srgbClr val="171717"/>
                </a:solidFill>
                <a:effectLst/>
                <a:latin typeface="-apple-system"/>
              </a:rPr>
              <a:t>矩陣運算提供專門的硬體支持，可實現顯著的速度提升。</a:t>
            </a:r>
            <a:endParaRPr lang="en-US" altLang="zh-TW" sz="1500" b="0" i="0">
              <a:solidFill>
                <a:srgbClr val="171717"/>
              </a:solidFill>
              <a:effectLst/>
              <a:latin typeface="-apple-system"/>
            </a:endParaRPr>
          </a:p>
          <a:p>
            <a:pPr algn="l"/>
            <a:endParaRPr lang="en-US" altLang="zh-TW" sz="1500" b="0" i="0">
              <a:solidFill>
                <a:srgbClr val="171717"/>
              </a:solidFill>
              <a:effectLst/>
              <a:latin typeface="-apple-system"/>
            </a:endParaRPr>
          </a:p>
          <a:p>
            <a:pPr algn="l"/>
            <a:r>
              <a:rPr lang="zh-TW" altLang="en-US" sz="1500" b="0" i="0">
                <a:solidFill>
                  <a:srgbClr val="171717"/>
                </a:solidFill>
                <a:effectLst/>
                <a:latin typeface="-apple-system"/>
              </a:rPr>
              <a:t>量化</a:t>
            </a:r>
            <a:r>
              <a:rPr lang="en-US" altLang="zh-TW" sz="1500" b="1" i="0">
                <a:solidFill>
                  <a:srgbClr val="242424"/>
                </a:solidFill>
                <a:effectLst/>
                <a:latin typeface="sohne"/>
              </a:rPr>
              <a:t>Quantization </a:t>
            </a:r>
            <a:r>
              <a:rPr lang="zh-TW" altLang="en-US" sz="1500" b="1" i="0">
                <a:solidFill>
                  <a:srgbClr val="242424"/>
                </a:solidFill>
                <a:effectLst/>
                <a:latin typeface="sohne"/>
              </a:rPr>
              <a:t>推理</a:t>
            </a:r>
            <a:r>
              <a:rPr lang="zh-TW" altLang="en-US" sz="1500" b="0" i="0">
                <a:solidFill>
                  <a:srgbClr val="171717"/>
                </a:solidFill>
                <a:effectLst/>
                <a:latin typeface="-apple-system"/>
              </a:rPr>
              <a:t>（例如 </a:t>
            </a:r>
            <a:r>
              <a:rPr lang="en-US" altLang="zh-TW" sz="1500" b="0" i="0">
                <a:solidFill>
                  <a:srgbClr val="171717"/>
                </a:solidFill>
                <a:effectLst/>
                <a:latin typeface="-apple-system"/>
              </a:rPr>
              <a:t>8bit</a:t>
            </a:r>
            <a:r>
              <a:rPr lang="zh-TW" altLang="en-US" sz="1500" b="0" i="0">
                <a:solidFill>
                  <a:srgbClr val="171717"/>
                </a:solidFill>
                <a:effectLst/>
                <a:latin typeface="-apple-system"/>
              </a:rPr>
              <a:t>）：</a:t>
            </a:r>
          </a:p>
          <a:p>
            <a:pPr algn="l"/>
            <a:r>
              <a:rPr lang="zh-TW" altLang="en-US" sz="1500" b="0" i="0">
                <a:solidFill>
                  <a:srgbClr val="171717"/>
                </a:solidFill>
                <a:effectLst/>
                <a:latin typeface="-apple-system"/>
              </a:rPr>
              <a:t>目標：透過對模型權重使用較低的精確度（例如，</a:t>
            </a:r>
            <a:r>
              <a:rPr lang="en-US" altLang="zh-TW" sz="1500" b="0" i="0">
                <a:solidFill>
                  <a:srgbClr val="171717"/>
                </a:solidFill>
                <a:effectLst/>
                <a:latin typeface="-apple-system"/>
              </a:rPr>
              <a:t>8 </a:t>
            </a:r>
            <a:r>
              <a:rPr lang="zh-TW" altLang="en-US" sz="1500" b="0" i="0">
                <a:solidFill>
                  <a:srgbClr val="171717"/>
                </a:solidFill>
                <a:effectLst/>
                <a:latin typeface="-apple-system"/>
              </a:rPr>
              <a:t>位元整數而不是 </a:t>
            </a:r>
            <a:r>
              <a:rPr lang="en-US" altLang="zh-TW" sz="1500" b="0" i="0">
                <a:solidFill>
                  <a:srgbClr val="171717"/>
                </a:solidFill>
                <a:effectLst/>
                <a:latin typeface="-apple-system"/>
              </a:rPr>
              <a:t>32 </a:t>
            </a:r>
            <a:r>
              <a:rPr lang="zh-TW" altLang="en-US" sz="1500" b="0" i="0">
                <a:solidFill>
                  <a:srgbClr val="171717"/>
                </a:solidFill>
                <a:effectLst/>
                <a:latin typeface="-apple-system"/>
              </a:rPr>
              <a:t>位元浮點數）來減少模型的記憶體佔用並可能提高</a:t>
            </a:r>
            <a:r>
              <a:rPr lang="zh-TW" altLang="en-US" sz="1500" b="0" i="0">
                <a:solidFill>
                  <a:srgbClr val="C00000"/>
                </a:solidFill>
                <a:effectLst/>
                <a:latin typeface="-apple-system"/>
              </a:rPr>
              <a:t>推理速度</a:t>
            </a:r>
            <a:r>
              <a:rPr lang="zh-TW" altLang="en-US" sz="1500" b="0" i="0">
                <a:solidFill>
                  <a:srgbClr val="171717"/>
                </a:solidFill>
                <a:effectLst/>
                <a:latin typeface="-apple-system"/>
              </a:rPr>
              <a:t>。</a:t>
            </a:r>
          </a:p>
          <a:p>
            <a:pPr algn="l"/>
            <a:r>
              <a:rPr lang="zh-TW" altLang="en-US" sz="1500" b="0" i="0">
                <a:solidFill>
                  <a:srgbClr val="171717"/>
                </a:solidFill>
                <a:effectLst/>
                <a:latin typeface="-apple-system"/>
              </a:rPr>
              <a:t>工作原理：模型的權重（有時還有其他參數）使用較低精度的資料類型（例如，</a:t>
            </a:r>
            <a:r>
              <a:rPr lang="en-US" altLang="zh-TW" sz="1500" b="0" i="0">
                <a:solidFill>
                  <a:srgbClr val="171717"/>
                </a:solidFill>
                <a:effectLst/>
                <a:latin typeface="-apple-system"/>
              </a:rPr>
              <a:t>8 </a:t>
            </a:r>
            <a:r>
              <a:rPr lang="zh-TW" altLang="en-US" sz="1500" b="0" i="0">
                <a:solidFill>
                  <a:srgbClr val="171717"/>
                </a:solidFill>
                <a:effectLst/>
                <a:latin typeface="-apple-system"/>
              </a:rPr>
              <a:t>位元整數）來儲存和處理。 重點：主要減少訓練模型權重的大小和記憶體消耗。</a:t>
            </a:r>
          </a:p>
          <a:p>
            <a:endParaRPr lang="zh-TW" altLang="en-US" sz="1500"/>
          </a:p>
        </p:txBody>
      </p:sp>
    </p:spTree>
    <p:extLst>
      <p:ext uri="{BB962C8B-B14F-4D97-AF65-F5344CB8AC3E}">
        <p14:creationId xmlns:p14="http://schemas.microsoft.com/office/powerpoint/2010/main" val="341579523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A3A75E-096C-BF9D-409C-84ED05AF8D07}"/>
              </a:ext>
            </a:extLst>
          </p:cNvPr>
          <p:cNvSpPr>
            <a:spLocks noGrp="1"/>
          </p:cNvSpPr>
          <p:nvPr>
            <p:ph type="title"/>
          </p:nvPr>
        </p:nvSpPr>
        <p:spPr/>
        <p:txBody>
          <a:bodyPr/>
          <a:lstStyle/>
          <a:p>
            <a:r>
              <a:rPr lang="zh-TW" altLang="en-US" b="1" i="0">
                <a:effectLst/>
                <a:highlight>
                  <a:srgbClr val="FFFFFF"/>
                </a:highlight>
                <a:latin typeface="Source Sans Pro" panose="020B0503030403020204" pitchFamily="34" charset="0"/>
              </a:rPr>
              <a:t>湯瑪斯沃爾夫：</a:t>
            </a:r>
            <a:r>
              <a:rPr lang="zh-TW" altLang="en-US" b="0" i="0">
                <a:solidFill>
                  <a:srgbClr val="4B5563"/>
                </a:solidFill>
                <a:effectLst/>
                <a:highlight>
                  <a:srgbClr val="FFFFFF"/>
                </a:highlight>
                <a:latin typeface="Source Sans Pro" panose="020B0503030403020204" pitchFamily="34" charset="0"/>
              </a:rPr>
              <a:t> </a:t>
            </a:r>
            <a:r>
              <a:rPr lang="zh-TW" altLang="en-US" b="0" i="1">
                <a:effectLst/>
                <a:highlight>
                  <a:srgbClr val="FFFFFF"/>
                </a:highlight>
                <a:latin typeface="Source Sans Pro" panose="020B0503030403020204" pitchFamily="34" charset="0"/>
              </a:rPr>
              <a:t>遷移學習與變形金剛涵式庫的誕生</a:t>
            </a:r>
            <a:endParaRPr lang="zh-TW" altLang="en-US"/>
          </a:p>
        </p:txBody>
      </p:sp>
      <p:sp>
        <p:nvSpPr>
          <p:cNvPr id="3" name="內容版面配置區 2">
            <a:extLst>
              <a:ext uri="{FF2B5EF4-FFF2-40B4-BE49-F238E27FC236}">
                <a16:creationId xmlns:a16="http://schemas.microsoft.com/office/drawing/2014/main" id="{1472FA5A-0455-E7B7-660C-6EE704C84E11}"/>
              </a:ext>
            </a:extLst>
          </p:cNvPr>
          <p:cNvSpPr>
            <a:spLocks noGrp="1"/>
          </p:cNvSpPr>
          <p:nvPr>
            <p:ph idx="1"/>
          </p:nvPr>
        </p:nvSpPr>
        <p:spPr>
          <a:xfrm>
            <a:off x="181546" y="1340768"/>
            <a:ext cx="8854950" cy="5400452"/>
          </a:xfrm>
        </p:spPr>
        <p:txBody>
          <a:bodyPr/>
          <a:lstStyle/>
          <a:p>
            <a:r>
              <a:rPr lang="zh-TW" altLang="en-US" sz="2000"/>
              <a:t>托馬斯</a:t>
            </a:r>
            <a:r>
              <a:rPr lang="en-US" altLang="zh-TW" sz="2000"/>
              <a:t>·</a:t>
            </a:r>
            <a:r>
              <a:rPr lang="zh-TW" altLang="en-US" sz="2000"/>
              <a:t>沃爾夫 </a:t>
            </a:r>
            <a:r>
              <a:rPr lang="en-US" altLang="zh-TW" sz="2000"/>
              <a:t>(Thomas Wolf) </a:t>
            </a:r>
            <a:r>
              <a:rPr lang="zh-TW" altLang="en-US" sz="2000"/>
              <a:t>是 </a:t>
            </a:r>
            <a:r>
              <a:rPr lang="en-US" altLang="zh-TW" sz="2000"/>
              <a:t>Hugging Face </a:t>
            </a:r>
            <a:r>
              <a:rPr lang="zh-TW" altLang="en-US" sz="2000"/>
              <a:t>的共同創辦人兼首席科學官。 </a:t>
            </a:r>
            <a:endParaRPr lang="en-US" altLang="zh-TW" sz="2000"/>
          </a:p>
          <a:p>
            <a:endParaRPr lang="en-US" altLang="zh-TW" sz="2000"/>
          </a:p>
          <a:p>
            <a:r>
              <a:rPr lang="en-US" altLang="zh-TW" sz="2000"/>
              <a:t>Thomas Wolf </a:t>
            </a:r>
            <a:r>
              <a:rPr lang="zh-TW" altLang="en-US" sz="2000"/>
              <a:t>和 </a:t>
            </a:r>
            <a:r>
              <a:rPr lang="en-US" altLang="zh-TW" sz="2000"/>
              <a:t>Hugging Face </a:t>
            </a:r>
            <a:r>
              <a:rPr lang="zh-TW" altLang="en-US" sz="2000"/>
              <a:t>團隊創建的工具被 </a:t>
            </a:r>
            <a:r>
              <a:rPr lang="en-US" altLang="zh-TW" sz="2000"/>
              <a:t>5000 </a:t>
            </a:r>
            <a:r>
              <a:rPr lang="zh-TW" altLang="en-US" sz="2000"/>
              <a:t>多個研究組織使用，包括 </a:t>
            </a:r>
            <a:r>
              <a:rPr lang="en-US" altLang="zh-TW" sz="2000"/>
              <a:t>Facebook </a:t>
            </a:r>
            <a:r>
              <a:rPr lang="zh-TW" altLang="en-US" sz="2000"/>
              <a:t>人工智慧研究中心、谷歌研究中心、</a:t>
            </a:r>
            <a:r>
              <a:rPr lang="en-US" altLang="zh-TW" sz="2000"/>
              <a:t>DeepMind</a:t>
            </a:r>
            <a:r>
              <a:rPr lang="zh-TW" altLang="en-US" sz="2000"/>
              <a:t>、亞馬遜研究中心、蘋果公司、艾倫人工智慧研究所以及大多數大學院系。 </a:t>
            </a:r>
            <a:endParaRPr lang="en-US" altLang="zh-TW" sz="2000"/>
          </a:p>
          <a:p>
            <a:endParaRPr lang="en-US" altLang="zh-TW" sz="2000"/>
          </a:p>
          <a:p>
            <a:r>
              <a:rPr lang="en-US" altLang="zh-TW" sz="2000"/>
              <a:t>Thomas Wolf </a:t>
            </a:r>
            <a:r>
              <a:rPr lang="zh-TW" altLang="en-US" sz="2000"/>
              <a:t>是人工智慧領域有史以來最大的研究合作計畫「</a:t>
            </a:r>
            <a:r>
              <a:rPr lang="en-US" altLang="zh-TW" sz="2000"/>
              <a:t>BigScience</a:t>
            </a:r>
            <a:r>
              <a:rPr lang="zh-TW" altLang="en-US" sz="2000"/>
              <a:t>」的發起人和高級主席，以及一系列廣泛使用的函式庫和工具。</a:t>
            </a:r>
            <a:endParaRPr lang="en-US" altLang="zh-TW" sz="2000"/>
          </a:p>
          <a:p>
            <a:endParaRPr lang="en-US" altLang="zh-TW" sz="2000"/>
          </a:p>
          <a:p>
            <a:r>
              <a:rPr lang="zh-TW" altLang="en-US" sz="2000"/>
              <a:t>托馬斯</a:t>
            </a:r>
            <a:r>
              <a:rPr lang="en-US" altLang="zh-TW" sz="2000"/>
              <a:t>·</a:t>
            </a:r>
            <a:r>
              <a:rPr lang="zh-TW" altLang="en-US" sz="2000"/>
              <a:t>沃爾夫 </a:t>
            </a:r>
            <a:r>
              <a:rPr lang="en-US" altLang="zh-TW" sz="2000"/>
              <a:t>(Thomas Wolf) </a:t>
            </a:r>
            <a:r>
              <a:rPr lang="zh-TW" altLang="en-US" sz="2000"/>
              <a:t>也是一位多產的教育家、人工智慧和自然語言處理領域的思想領袖，並定期受邀在世界各地的會議上發表演講</a:t>
            </a:r>
            <a:r>
              <a:rPr lang="en-US" altLang="zh-TW" sz="2000">
                <a:hlinkClick r:id="rId2"/>
              </a:rPr>
              <a:t>https://thomwolf.io</a:t>
            </a:r>
            <a:r>
              <a:rPr lang="zh-TW" altLang="en-US" sz="2000"/>
              <a:t>。</a:t>
            </a:r>
            <a:endParaRPr lang="en-US" altLang="zh-TW" sz="2000"/>
          </a:p>
          <a:p>
            <a:endParaRPr lang="en-US" altLang="zh-TW" sz="2000"/>
          </a:p>
          <a:p>
            <a:r>
              <a:rPr lang="zh-TW" altLang="en-US" sz="2000"/>
              <a:t>專訪</a:t>
            </a:r>
            <a:r>
              <a:rPr lang="en-US" altLang="zh-TW" sz="2000"/>
              <a:t>thomas</a:t>
            </a:r>
          </a:p>
          <a:p>
            <a:r>
              <a:rPr lang="en-US" altLang="zh-TW" sz="2000"/>
              <a:t>https://youtu.be/WwoB4uDCWFg</a:t>
            </a:r>
            <a:endParaRPr lang="zh-TW" altLang="en-US" sz="2000"/>
          </a:p>
        </p:txBody>
      </p:sp>
    </p:spTree>
    <p:extLst>
      <p:ext uri="{BB962C8B-B14F-4D97-AF65-F5344CB8AC3E}">
        <p14:creationId xmlns:p14="http://schemas.microsoft.com/office/powerpoint/2010/main" val="361715750"/>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文字, 螢幕擷取畫面, 字型, 筆跡 的圖片&#10;&#10;自動產生的描述">
            <a:extLst>
              <a:ext uri="{FF2B5EF4-FFF2-40B4-BE49-F238E27FC236}">
                <a16:creationId xmlns:a16="http://schemas.microsoft.com/office/drawing/2014/main" id="{2BD3E7F8-6CDA-9776-3CE1-65CD641EB7F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524" y="38367"/>
            <a:ext cx="8747955" cy="6759785"/>
          </a:xfr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en-US" altLang="zh-TW" sz="3200"/>
              <a:t>Jay Alammar</a:t>
            </a:r>
            <a:r>
              <a:rPr lang="zh-TW" altLang="en-US" sz="3200"/>
              <a:t>： 變形金剛模型的介紹</a:t>
            </a:r>
          </a:p>
        </p:txBody>
      </p:sp>
    </p:spTree>
    <p:extLst>
      <p:ext uri="{BB962C8B-B14F-4D97-AF65-F5344CB8AC3E}">
        <p14:creationId xmlns:p14="http://schemas.microsoft.com/office/powerpoint/2010/main" val="285858608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DA0D82-0886-E545-8734-BA1CAE9FD8AF}"/>
              </a:ext>
            </a:extLst>
          </p:cNvPr>
          <p:cNvSpPr>
            <a:spLocks noGrp="1"/>
          </p:cNvSpPr>
          <p:nvPr>
            <p:ph type="title"/>
          </p:nvPr>
        </p:nvSpPr>
        <p:spPr/>
        <p:txBody>
          <a:bodyPr/>
          <a:lstStyle/>
          <a:p>
            <a:r>
              <a:rPr lang="en-US" altLang="zh-TW" b="1" i="0">
                <a:solidFill>
                  <a:srgbClr val="242424"/>
                </a:solidFill>
                <a:effectLst/>
                <a:latin typeface="sohne"/>
              </a:rPr>
              <a:t>Using Transformers</a:t>
            </a:r>
            <a:endParaRPr lang="zh-TW" altLang="en-US"/>
          </a:p>
        </p:txBody>
      </p:sp>
      <p:sp>
        <p:nvSpPr>
          <p:cNvPr id="3" name="內容版面配置區 2">
            <a:extLst>
              <a:ext uri="{FF2B5EF4-FFF2-40B4-BE49-F238E27FC236}">
                <a16:creationId xmlns:a16="http://schemas.microsoft.com/office/drawing/2014/main" id="{EFD0E1ED-BFC3-82BF-0095-CA95C03AFDF4}"/>
              </a:ext>
            </a:extLst>
          </p:cNvPr>
          <p:cNvSpPr>
            <a:spLocks noGrp="1"/>
          </p:cNvSpPr>
          <p:nvPr>
            <p:ph idx="1"/>
          </p:nvPr>
        </p:nvSpPr>
        <p:spPr/>
        <p:txBody>
          <a:bodyPr/>
          <a:lstStyle/>
          <a:p>
            <a:r>
              <a:rPr lang="zh-TW" altLang="en-US" sz="1200">
                <a:effectLst/>
              </a:rPr>
              <a:t>由於</a:t>
            </a:r>
            <a:r>
              <a:rPr lang="en-US" altLang="zh-TW" sz="1200">
                <a:effectLst/>
              </a:rPr>
              <a:t>Transformer models</a:t>
            </a:r>
            <a:r>
              <a:rPr lang="zh-TW" altLang="en-US" sz="1200">
                <a:effectLst/>
              </a:rPr>
              <a:t>無法直接理解原始文本</a:t>
            </a:r>
            <a:r>
              <a:rPr lang="en-US" altLang="zh-TW" sz="1200">
                <a:effectLst/>
              </a:rPr>
              <a:t>(raw text)</a:t>
            </a:r>
            <a:r>
              <a:rPr lang="zh-TW" altLang="en-US" sz="1200">
                <a:effectLst/>
              </a:rPr>
              <a:t>，因此我們需要先將文本轉換成模型能夠理解的數字</a:t>
            </a:r>
            <a:r>
              <a:rPr lang="en-US" altLang="zh-TW" sz="1200">
                <a:effectLst/>
              </a:rPr>
              <a:t>(number) ⇒ </a:t>
            </a:r>
            <a:r>
              <a:rPr lang="zh-TW" altLang="en-US" sz="1200">
                <a:effectLst/>
              </a:rPr>
              <a:t>由</a:t>
            </a:r>
            <a:r>
              <a:rPr lang="en-US" altLang="zh-TW" sz="1200">
                <a:effectLst/>
              </a:rPr>
              <a:t>Tokenizer</a:t>
            </a:r>
            <a:r>
              <a:rPr lang="zh-TW" altLang="en-US" sz="1200">
                <a:effectLst/>
              </a:rPr>
              <a:t>負責，其功能如下 </a:t>
            </a:r>
            <a:r>
              <a:rPr lang="en-US" altLang="zh-TW" sz="1200">
                <a:effectLst/>
              </a:rPr>
              <a:t>:</a:t>
            </a:r>
          </a:p>
          <a:p>
            <a:endParaRPr lang="en-US" altLang="zh-TW" sz="1200">
              <a:effectLst/>
            </a:endParaRPr>
          </a:p>
          <a:p>
            <a:pPr marL="171450" indent="-171450">
              <a:buFont typeface="Arial" panose="020B0604020202020204" pitchFamily="34" charset="0"/>
              <a:buChar char="•"/>
            </a:pPr>
            <a:r>
              <a:rPr lang="zh-TW" altLang="en-US" sz="1200">
                <a:effectLst/>
              </a:rPr>
              <a:t>將輸入拆分為單詞、子單詞或符號（如標點符號），稱為標記</a:t>
            </a:r>
            <a:r>
              <a:rPr lang="en-US" altLang="zh-TW" sz="1200">
                <a:effectLst/>
              </a:rPr>
              <a:t>(token)</a:t>
            </a:r>
          </a:p>
          <a:p>
            <a:pPr marL="171450" indent="-171450">
              <a:buFont typeface="Arial" panose="020B0604020202020204" pitchFamily="34" charset="0"/>
              <a:buChar char="•"/>
            </a:pPr>
            <a:r>
              <a:rPr lang="zh-TW" altLang="en-US" sz="1200">
                <a:effectLst/>
              </a:rPr>
              <a:t>將每個標記</a:t>
            </a:r>
            <a:r>
              <a:rPr lang="en-US" altLang="zh-TW" sz="1200">
                <a:effectLst/>
              </a:rPr>
              <a:t>(token)</a:t>
            </a:r>
            <a:r>
              <a:rPr lang="zh-TW" altLang="en-US" sz="1200">
                <a:effectLst/>
              </a:rPr>
              <a:t>映射到一個整數</a:t>
            </a:r>
          </a:p>
          <a:p>
            <a:pPr marL="171450" indent="-171450">
              <a:buFont typeface="Arial" panose="020B0604020202020204" pitchFamily="34" charset="0"/>
              <a:buChar char="•"/>
            </a:pPr>
            <a:r>
              <a:rPr lang="zh-TW" altLang="en-US" sz="1200">
                <a:effectLst/>
              </a:rPr>
              <a:t>添加可能對模型有用的其他輸入</a:t>
            </a:r>
          </a:p>
        </p:txBody>
      </p:sp>
      <p:pic>
        <p:nvPicPr>
          <p:cNvPr id="4" name="圖片 3">
            <a:extLst>
              <a:ext uri="{FF2B5EF4-FFF2-40B4-BE49-F238E27FC236}">
                <a16:creationId xmlns:a16="http://schemas.microsoft.com/office/drawing/2014/main" id="{FCC79566-E808-D172-4061-7D8B3CAAC399}"/>
              </a:ext>
            </a:extLst>
          </p:cNvPr>
          <p:cNvPicPr>
            <a:picLocks noChangeAspect="1"/>
          </p:cNvPicPr>
          <p:nvPr/>
        </p:nvPicPr>
        <p:blipFill>
          <a:blip r:embed="rId2"/>
          <a:stretch>
            <a:fillRect/>
          </a:stretch>
        </p:blipFill>
        <p:spPr>
          <a:xfrm>
            <a:off x="0" y="2708920"/>
            <a:ext cx="9144000" cy="3283527"/>
          </a:xfrm>
          <a:prstGeom prst="rect">
            <a:avLst/>
          </a:prstGeom>
        </p:spPr>
      </p:pic>
    </p:spTree>
    <p:extLst>
      <p:ext uri="{BB962C8B-B14F-4D97-AF65-F5344CB8AC3E}">
        <p14:creationId xmlns:p14="http://schemas.microsoft.com/office/powerpoint/2010/main" val="242348931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descr="一張含有 文字, 螢幕擷取畫面, 筆跡, 字型 的圖片&#10;&#10;自動產生的描述">
            <a:extLst>
              <a:ext uri="{FF2B5EF4-FFF2-40B4-BE49-F238E27FC236}">
                <a16:creationId xmlns:a16="http://schemas.microsoft.com/office/drawing/2014/main" id="{F33B041D-3FCA-7F50-0940-9D262C64E2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33676"/>
            <a:ext cx="8875059" cy="6858000"/>
          </a:xfrm>
          <a:prstGeom prst="rect">
            <a:avLst/>
          </a:prstGeo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zh-TW" altLang="en-US" sz="3200"/>
              <a:t> 使用 </a:t>
            </a:r>
            <a:r>
              <a:rPr lang="en-US" altLang="zh-TW" sz="3200"/>
              <a:t>Keras </a:t>
            </a:r>
            <a:r>
              <a:rPr lang="zh-TW" altLang="en-US" sz="3200"/>
              <a:t>的 </a:t>
            </a:r>
            <a:r>
              <a:rPr lang="en-US" altLang="zh-TW" sz="3200"/>
              <a:t>NLP </a:t>
            </a:r>
            <a:r>
              <a:rPr lang="zh-TW" altLang="en-US" sz="3200"/>
              <a:t>工作流程</a:t>
            </a:r>
          </a:p>
        </p:txBody>
      </p:sp>
    </p:spTree>
    <p:extLst>
      <p:ext uri="{BB962C8B-B14F-4D97-AF65-F5344CB8AC3E}">
        <p14:creationId xmlns:p14="http://schemas.microsoft.com/office/powerpoint/2010/main" val="190009052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的圖片&#10;&#10;自動產生的描述">
            <a:extLst>
              <a:ext uri="{FF2B5EF4-FFF2-40B4-BE49-F238E27FC236}">
                <a16:creationId xmlns:a16="http://schemas.microsoft.com/office/drawing/2014/main" id="{AE2B183F-AAD7-D5CA-3E73-00C2B71A95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470" y="0"/>
            <a:ext cx="8875059" cy="6858000"/>
          </a:xfrm>
          <a:prstGeom prst="rect">
            <a:avLst/>
          </a:prstGeom>
        </p:spPr>
      </p:pic>
      <p:sp>
        <p:nvSpPr>
          <p:cNvPr id="2" name="標題 1">
            <a:extLst>
              <a:ext uri="{FF2B5EF4-FFF2-40B4-BE49-F238E27FC236}">
                <a16:creationId xmlns:a16="http://schemas.microsoft.com/office/drawing/2014/main" id="{2BE7BA5D-CBD7-87BE-F7F8-F243C7D5A88E}"/>
              </a:ext>
            </a:extLst>
          </p:cNvPr>
          <p:cNvSpPr>
            <a:spLocks noGrp="1"/>
          </p:cNvSpPr>
          <p:nvPr>
            <p:ph type="title"/>
          </p:nvPr>
        </p:nvSpPr>
        <p:spPr>
          <a:xfrm>
            <a:off x="144525" y="35943"/>
            <a:ext cx="8854950" cy="584746"/>
          </a:xfrm>
        </p:spPr>
        <p:txBody>
          <a:bodyPr/>
          <a:lstStyle/>
          <a:p>
            <a:r>
              <a:rPr lang="zh-TW" altLang="en-US" sz="3200"/>
              <a:t>如何使用 </a:t>
            </a:r>
            <a:r>
              <a:rPr lang="en-US" altLang="zh-TW" sz="3200"/>
              <a:t>Pytorch </a:t>
            </a:r>
            <a:r>
              <a:rPr lang="zh-TW" altLang="en-US" sz="3200"/>
              <a:t>訓練模型</a:t>
            </a:r>
          </a:p>
        </p:txBody>
      </p:sp>
    </p:spTree>
    <p:extLst>
      <p:ext uri="{BB962C8B-B14F-4D97-AF65-F5344CB8AC3E}">
        <p14:creationId xmlns:p14="http://schemas.microsoft.com/office/powerpoint/2010/main" val="59948349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FF5E3-B624-2D7B-AFC7-88E1AD90F68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0EA7D0D-768D-404D-6D8B-0A2575486D1B}"/>
              </a:ext>
            </a:extLst>
          </p:cNvPr>
          <p:cNvSpPr>
            <a:spLocks noGrp="1"/>
          </p:cNvSpPr>
          <p:nvPr>
            <p:ph type="title"/>
          </p:nvPr>
        </p:nvSpPr>
        <p:spPr>
          <a:xfrm>
            <a:off x="181546" y="198953"/>
            <a:ext cx="8854950" cy="493744"/>
          </a:xfrm>
        </p:spPr>
        <p:txBody>
          <a:bodyPr/>
          <a:lstStyle/>
          <a:p>
            <a:r>
              <a:rPr lang="zh-TW" altLang="en-US" sz="2800"/>
              <a:t>多模態時代來臨：圖文並茂的 </a:t>
            </a:r>
            <a:r>
              <a:rPr lang="en-US" altLang="zh-TW" sz="2800"/>
              <a:t>AI </a:t>
            </a:r>
            <a:r>
              <a:rPr lang="zh-TW" altLang="en-US" sz="2800"/>
              <a:t>世界</a:t>
            </a:r>
          </a:p>
        </p:txBody>
      </p:sp>
      <p:sp>
        <p:nvSpPr>
          <p:cNvPr id="3" name="內容版面配置區 2">
            <a:extLst>
              <a:ext uri="{FF2B5EF4-FFF2-40B4-BE49-F238E27FC236}">
                <a16:creationId xmlns:a16="http://schemas.microsoft.com/office/drawing/2014/main" id="{14BF473F-EC63-B17D-F3BB-090FE543597C}"/>
              </a:ext>
            </a:extLst>
          </p:cNvPr>
          <p:cNvSpPr>
            <a:spLocks noGrp="1"/>
          </p:cNvSpPr>
          <p:nvPr>
            <p:ph idx="1"/>
          </p:nvPr>
        </p:nvSpPr>
        <p:spPr>
          <a:xfrm>
            <a:off x="201032" y="764704"/>
            <a:ext cx="8854950" cy="5400452"/>
          </a:xfrm>
        </p:spPr>
        <p:txBody>
          <a:bodyPr/>
          <a:lstStyle/>
          <a:p>
            <a:r>
              <a:rPr lang="zh-TW" altLang="en-US" sz="1400">
                <a:effectLst/>
              </a:rPr>
              <a:t>模態（</a:t>
            </a:r>
            <a:r>
              <a:rPr lang="en-US" altLang="zh-TW" sz="1400">
                <a:effectLst/>
              </a:rPr>
              <a:t>Modality</a:t>
            </a:r>
            <a:r>
              <a:rPr lang="zh-TW" altLang="en-US" sz="1400">
                <a:effectLst/>
              </a:rPr>
              <a:t>）是德國物理學家赫爾姆霍茨提出的一種生物學概念，即生物憑藉感知器官與經驗來接收資訊的通道，如人類有視覺、聽覺、觸覺、味覺和嗅覺模態</a:t>
            </a:r>
            <a:endParaRPr lang="en-US" altLang="zh-TW" sz="1400">
              <a:effectLst/>
            </a:endParaRPr>
          </a:p>
          <a:p>
            <a:r>
              <a:rPr lang="en-US" altLang="zh-TW" sz="1400">
                <a:effectLst/>
              </a:rPr>
              <a:t>Embedding </a:t>
            </a:r>
            <a:r>
              <a:rPr lang="zh-TW" altLang="en-US" sz="1400">
                <a:effectLst/>
              </a:rPr>
              <a:t>是多模態的學習 </a:t>
            </a:r>
            <a:r>
              <a:rPr lang="en-US" altLang="zh-TW" sz="1400">
                <a:effectLst/>
              </a:rPr>
              <a:t>Multimodal Learning</a:t>
            </a:r>
            <a:r>
              <a:rPr lang="zh-TW" altLang="en-US" sz="1400">
                <a:effectLst/>
              </a:rPr>
              <a:t>，把各種不同類型的數據建立成向量的形式來做整合與互動，讓文字、語音、視覺領域的資料間在多樣的應用場景帶來翻譯、生成、結合等功能性的應用，以完成諸多任務，如視覺問答、圖文配對、文字轉聲音、圖片變影片。</a:t>
            </a:r>
          </a:p>
        </p:txBody>
      </p:sp>
      <p:sp>
        <p:nvSpPr>
          <p:cNvPr id="5" name="文字方塊 4">
            <a:extLst>
              <a:ext uri="{FF2B5EF4-FFF2-40B4-BE49-F238E27FC236}">
                <a16:creationId xmlns:a16="http://schemas.microsoft.com/office/drawing/2014/main" id="{C67BDCC6-568F-A4D7-91F6-AD92580FE5B7}"/>
              </a:ext>
            </a:extLst>
          </p:cNvPr>
          <p:cNvSpPr txBox="1"/>
          <p:nvPr/>
        </p:nvSpPr>
        <p:spPr>
          <a:xfrm>
            <a:off x="5580112" y="0"/>
            <a:ext cx="4572000" cy="215444"/>
          </a:xfrm>
          <a:prstGeom prst="rect">
            <a:avLst/>
          </a:prstGeom>
          <a:noFill/>
        </p:spPr>
        <p:txBody>
          <a:bodyPr wrap="square">
            <a:spAutoFit/>
          </a:bodyPr>
          <a:lstStyle/>
          <a:p>
            <a:r>
              <a:rPr lang="en-US" altLang="zh-TW" sz="800"/>
              <a:t>https://medium.com/mdbros/</a:t>
            </a:r>
            <a:r>
              <a:rPr lang="zh-TW" altLang="en-US" sz="800"/>
              <a:t>多模態時代來臨</a:t>
            </a:r>
            <a:r>
              <a:rPr lang="en-US" altLang="zh-TW" sz="800"/>
              <a:t>-</a:t>
            </a:r>
            <a:r>
              <a:rPr lang="zh-TW" altLang="en-US" sz="800"/>
              <a:t>圖文並茂的</a:t>
            </a:r>
            <a:r>
              <a:rPr lang="en-US" altLang="zh-TW" sz="800"/>
              <a:t>-ai-</a:t>
            </a:r>
            <a:r>
              <a:rPr lang="zh-TW" altLang="en-US" sz="800"/>
              <a:t>世界</a:t>
            </a:r>
            <a:r>
              <a:rPr lang="en-US" altLang="zh-TW" sz="800"/>
              <a:t>-50059f90ba6e</a:t>
            </a:r>
            <a:endParaRPr lang="zh-TW" altLang="en-US" sz="800"/>
          </a:p>
        </p:txBody>
      </p:sp>
      <p:pic>
        <p:nvPicPr>
          <p:cNvPr id="4" name="圖片 3">
            <a:extLst>
              <a:ext uri="{FF2B5EF4-FFF2-40B4-BE49-F238E27FC236}">
                <a16:creationId xmlns:a16="http://schemas.microsoft.com/office/drawing/2014/main" id="{9914CC02-7E4C-15D6-80DB-BE062927CF8D}"/>
              </a:ext>
            </a:extLst>
          </p:cNvPr>
          <p:cNvPicPr>
            <a:picLocks noChangeAspect="1"/>
          </p:cNvPicPr>
          <p:nvPr/>
        </p:nvPicPr>
        <p:blipFill>
          <a:blip r:embed="rId2"/>
          <a:stretch>
            <a:fillRect/>
          </a:stretch>
        </p:blipFill>
        <p:spPr>
          <a:xfrm>
            <a:off x="1547664" y="2346079"/>
            <a:ext cx="5555296" cy="3854946"/>
          </a:xfrm>
          <a:prstGeom prst="rect">
            <a:avLst/>
          </a:prstGeom>
        </p:spPr>
      </p:pic>
    </p:spTree>
    <p:extLst>
      <p:ext uri="{BB962C8B-B14F-4D97-AF65-F5344CB8AC3E}">
        <p14:creationId xmlns:p14="http://schemas.microsoft.com/office/powerpoint/2010/main" val="421964126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07AE02-9A53-CD94-75FF-67F9104B565E}"/>
              </a:ext>
            </a:extLst>
          </p:cNvPr>
          <p:cNvSpPr>
            <a:spLocks noGrp="1"/>
          </p:cNvSpPr>
          <p:nvPr>
            <p:ph type="title"/>
          </p:nvPr>
        </p:nvSpPr>
        <p:spPr/>
        <p:txBody>
          <a:bodyPr/>
          <a:lstStyle/>
          <a:p>
            <a:r>
              <a:rPr lang="en-US" altLang="zh-TW"/>
              <a:t>Tensorflow </a:t>
            </a:r>
            <a:r>
              <a:rPr lang="zh-TW" altLang="en-US"/>
              <a:t>和 </a:t>
            </a:r>
            <a:r>
              <a:rPr lang="en-US" altLang="zh-TW"/>
              <a:t>torch </a:t>
            </a:r>
            <a:r>
              <a:rPr lang="zh-TW" altLang="en-US"/>
              <a:t>不同的語法</a:t>
            </a:r>
          </a:p>
        </p:txBody>
      </p:sp>
      <p:sp>
        <p:nvSpPr>
          <p:cNvPr id="3" name="內容版面配置區 2">
            <a:extLst>
              <a:ext uri="{FF2B5EF4-FFF2-40B4-BE49-F238E27FC236}">
                <a16:creationId xmlns:a16="http://schemas.microsoft.com/office/drawing/2014/main" id="{69BC1D7A-8012-F27B-1EF6-48C35797885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CC3B8ED-757A-EE49-DBE7-0C689930156D}"/>
              </a:ext>
            </a:extLst>
          </p:cNvPr>
          <p:cNvPicPr>
            <a:picLocks noChangeAspect="1"/>
          </p:cNvPicPr>
          <p:nvPr/>
        </p:nvPicPr>
        <p:blipFill>
          <a:blip r:embed="rId2"/>
          <a:stretch>
            <a:fillRect/>
          </a:stretch>
        </p:blipFill>
        <p:spPr>
          <a:xfrm>
            <a:off x="0" y="2060848"/>
            <a:ext cx="9144000" cy="2986639"/>
          </a:xfrm>
          <a:prstGeom prst="rect">
            <a:avLst/>
          </a:prstGeom>
        </p:spPr>
      </p:pic>
    </p:spTree>
    <p:extLst>
      <p:ext uri="{BB962C8B-B14F-4D97-AF65-F5344CB8AC3E}">
        <p14:creationId xmlns:p14="http://schemas.microsoft.com/office/powerpoint/2010/main" val="403230254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7D0E03-FB55-4F2D-A35F-96675C0D6C56}"/>
              </a:ext>
            </a:extLst>
          </p:cNvPr>
          <p:cNvSpPr>
            <a:spLocks noGrp="1"/>
          </p:cNvSpPr>
          <p:nvPr>
            <p:ph idx="1"/>
          </p:nvPr>
        </p:nvSpPr>
        <p:spPr>
          <a:xfrm>
            <a:off x="107504" y="-10924"/>
            <a:ext cx="8854950" cy="6480720"/>
          </a:xfrm>
        </p:spPr>
        <p:txBody>
          <a:bodyPr/>
          <a:lstStyle/>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zh-TW" altLang="en-US" sz="1600" i="0" u="none" strike="noStrike" kern="1200" cap="none" spc="0" normalizeH="0" baseline="0" noProof="0" dirty="0">
                <a:ln>
                  <a:noFill/>
                </a:ln>
                <a:solidFill>
                  <a:srgbClr val="0070C0"/>
                </a:solidFill>
                <a:effectLst/>
                <a:uLnTx/>
                <a:uFillTx/>
                <a:latin typeface="SourceSerif4-Regular"/>
                <a:ea typeface="標楷體"/>
                <a:cs typeface="+mn-cs"/>
              </a:rPr>
              <a:t>使用</a:t>
            </a:r>
            <a:r>
              <a:rPr kumimoji="0" lang="en-US" altLang="zh-TW" sz="1600" i="0" u="none" strike="noStrike" kern="1200" cap="none" spc="0" normalizeH="0" baseline="0" noProof="0" dirty="0" err="1">
                <a:ln>
                  <a:noFill/>
                </a:ln>
                <a:solidFill>
                  <a:srgbClr val="0070C0"/>
                </a:solidFill>
                <a:effectLst/>
                <a:uLnTx/>
                <a:uFillTx/>
                <a:latin typeface="SourceSerif4-Regular"/>
                <a:ea typeface="標楷體"/>
                <a:cs typeface="+mn-cs"/>
              </a:rPr>
              <a:t>huggingface</a:t>
            </a:r>
            <a:r>
              <a:rPr kumimoji="0" lang="en-US" altLang="zh-TW" sz="1600" i="0" u="none" strike="noStrike" kern="1200" cap="none" spc="0" normalizeH="0" baseline="0" noProof="0" dirty="0">
                <a:ln>
                  <a:noFill/>
                </a:ln>
                <a:solidFill>
                  <a:srgbClr val="0070C0"/>
                </a:solidFill>
                <a:effectLst/>
                <a:uLnTx/>
                <a:uFillTx/>
                <a:latin typeface="SourceSerif4-Regular"/>
                <a:ea typeface="標楷體"/>
                <a:cs typeface="+mn-cs"/>
              </a:rPr>
              <a:t>: </a:t>
            </a:r>
            <a:r>
              <a:rPr kumimoji="0" lang="en-US" altLang="zh-TW" sz="1600" b="0" i="0" u="none" strike="noStrike" kern="1200" cap="none" spc="0" normalizeH="0" baseline="0" noProof="0" dirty="0">
                <a:ln>
                  <a:noFill/>
                </a:ln>
                <a:solidFill>
                  <a:srgbClr val="FF0000"/>
                </a:solidFill>
                <a:effectLst/>
                <a:uLnTx/>
                <a:uFillTx/>
                <a:latin typeface="SourceSerif4-Regular"/>
                <a:ea typeface="標楷體"/>
                <a:cs typeface="+mn-cs"/>
              </a:rPr>
              <a:t>We are going to use GPT-2 for natural language generation, a software process for</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600" b="0" i="0" u="none" strike="noStrike" kern="1200" cap="none" spc="0" normalizeH="0" baseline="0" noProof="0" dirty="0">
                <a:ln>
                  <a:noFill/>
                </a:ln>
                <a:solidFill>
                  <a:srgbClr val="FF0000"/>
                </a:solidFill>
                <a:effectLst/>
                <a:uLnTx/>
                <a:uFillTx/>
                <a:latin typeface="SourceSerif4-Regular"/>
                <a:ea typeface="標楷體"/>
                <a:cs typeface="+mn-cs"/>
              </a:rPr>
              <a:t>producing natural language outputs. Let’s start from the beginning by installing the Hugging Face library:</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1. The first step is to create a dedicated virtual environment, where we can install the transformer library. In my case, I use the library for TensorFlow 2.0:</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python -m </a:t>
            </a:r>
            <a:r>
              <a:rPr kumimoji="0" lang="en-US" altLang="zh-TW" sz="18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venv</a:t>
            </a: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 .env</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source .env/bin/activate</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pip install transformers[</a:t>
            </a:r>
            <a:r>
              <a:rPr kumimoji="0" lang="en-US" altLang="zh-TW" sz="18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tf-cpu</a:t>
            </a: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2. Then let’s verify that everything is working correctly by downloading a pretrained model used for sentiment analysis:</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lvl="3" algn="l">
              <a:lnSpc>
                <a:spcPct val="100000"/>
              </a:lnSpc>
              <a:defRPr/>
            </a:pPr>
            <a:r>
              <a:rPr kumimoji="0" lang="en-US" altLang="zh-TW" sz="16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python -c "from transformers import pipeline; print(pipeline('</a:t>
            </a:r>
            <a:r>
              <a:rPr kumimoji="0" lang="en-US" altLang="zh-TW" sz="1600" b="0" i="0" u="none" strike="noStrike" kern="1200" cap="none" spc="0" normalizeH="0" baseline="0" noProof="0" dirty="0" err="1">
                <a:ln>
                  <a:noFill/>
                </a:ln>
                <a:solidFill>
                  <a:srgbClr val="0070C0"/>
                </a:solidFill>
                <a:effectLst>
                  <a:outerShdw blurRad="38100" dist="38100" dir="2700000" algn="tl">
                    <a:srgbClr val="C0C0C0"/>
                  </a:outerShdw>
                </a:effectLst>
                <a:uLnTx/>
                <a:uFillTx/>
                <a:latin typeface="SourceSerif4-Regular"/>
                <a:ea typeface="標楷體"/>
                <a:cs typeface="+mn-cs"/>
              </a:rPr>
              <a:t>sentimentanalysis</a:t>
            </a:r>
            <a:r>
              <a:rPr kumimoji="0" lang="en-US" altLang="zh-TW" sz="16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')('we love you’))”</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Since the expected sentiment should be very positive, we shall see something like the following:</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[{'label': 'POSITIVE', 'score': 0.9998704791069031}]</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3. Now let’s focus on generating text with GPT-2: </a:t>
            </a:r>
            <a:endParaRPr lang="en-US" altLang="zh-TW" sz="1800" b="0" dirty="0">
              <a:solidFill>
                <a:srgbClr val="002060"/>
              </a:solidFill>
              <a:latin typeface="SourceSerif4-Regular"/>
              <a:ea typeface="標楷體"/>
            </a:endParaRP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from transformers import pipeline</a:t>
            </a:r>
          </a:p>
          <a:p>
            <a:pPr lvl="3" algn="l">
              <a:lnSpc>
                <a:spcPct val="100000"/>
              </a:lnSpc>
              <a:defRPr/>
            </a:pPr>
            <a:r>
              <a:rPr kumimoji="0" lang="en-US" altLang="zh-TW" sz="1800" b="0" i="0" u="none" strike="noStrike" kern="1200" cap="none" spc="0" normalizeH="0" baseline="0" noProof="0" dirty="0">
                <a:ln>
                  <a:noFill/>
                </a:ln>
                <a:solidFill>
                  <a:srgbClr val="0070C0"/>
                </a:solidFill>
                <a:effectLst>
                  <a:outerShdw blurRad="38100" dist="38100" dir="2700000" algn="tl">
                    <a:srgbClr val="C0C0C0"/>
                  </a:outerShdw>
                </a:effectLst>
                <a:uLnTx/>
                <a:uFillTx/>
                <a:latin typeface="SourceSerif4-Regular"/>
                <a:ea typeface="標楷體"/>
                <a:cs typeface="+mn-cs"/>
              </a:rPr>
              <a:t>generator = pipeline(task="text-generation")</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800" b="0" i="0" u="none" strike="noStrike" kern="1200" cap="none" spc="0" normalizeH="0" baseline="0" noProof="0" dirty="0">
                <a:ln>
                  <a:noFill/>
                </a:ln>
                <a:solidFill>
                  <a:srgbClr val="002060"/>
                </a:solidFill>
                <a:effectLst>
                  <a:outerShdw blurRad="38100" dist="38100" dir="2700000" algn="tl">
                    <a:srgbClr val="C0C0C0"/>
                  </a:outerShdw>
                </a:effectLst>
                <a:uLnTx/>
                <a:uFillTx/>
                <a:latin typeface="SourceSerif4-Regular"/>
                <a:ea typeface="標楷體"/>
                <a:cs typeface="+mn-cs"/>
              </a:rPr>
              <a:t>You should see something like the following:</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lang="en-US" altLang="zh-TW" sz="1800" b="0" dirty="0">
              <a:solidFill>
                <a:srgbClr val="336699"/>
              </a:solidFill>
              <a:latin typeface="SourceSerif4-Regular"/>
              <a:ea typeface="標楷體"/>
            </a:endParaRP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zh-TW" altLang="en-US" sz="1600" b="1" i="0" u="none" strike="noStrike" kern="1200" cap="none" spc="0" normalizeH="0" baseline="0" noProof="0" dirty="0">
              <a:ln>
                <a:noFill/>
              </a:ln>
              <a:solidFill>
                <a:srgbClr val="336699"/>
              </a:solidFill>
              <a:effectLst>
                <a:outerShdw blurRad="38100" dist="38100" dir="2700000" algn="tl">
                  <a:srgbClr val="C0C0C0"/>
                </a:outerShdw>
              </a:effectLst>
              <a:uLnTx/>
              <a:uFillTx/>
              <a:latin typeface="Times New Roman"/>
              <a:ea typeface="標楷體"/>
              <a:cs typeface="+mn-cs"/>
            </a:endParaRPr>
          </a:p>
          <a:p>
            <a:endParaRPr lang="zh-TW" altLang="en-US" dirty="0"/>
          </a:p>
        </p:txBody>
      </p:sp>
      <p:pic>
        <p:nvPicPr>
          <p:cNvPr id="10" name="圖片 9">
            <a:extLst>
              <a:ext uri="{FF2B5EF4-FFF2-40B4-BE49-F238E27FC236}">
                <a16:creationId xmlns:a16="http://schemas.microsoft.com/office/drawing/2014/main" id="{2FEB6568-1244-4307-A842-591E2AA7DBB7}"/>
              </a:ext>
            </a:extLst>
          </p:cNvPr>
          <p:cNvPicPr>
            <a:picLocks noChangeAspect="1"/>
          </p:cNvPicPr>
          <p:nvPr/>
        </p:nvPicPr>
        <p:blipFill>
          <a:blip r:embed="rId2"/>
          <a:stretch>
            <a:fillRect/>
          </a:stretch>
        </p:blipFill>
        <p:spPr>
          <a:xfrm>
            <a:off x="539552" y="5589240"/>
            <a:ext cx="5400600" cy="998431"/>
          </a:xfrm>
          <a:prstGeom prst="rect">
            <a:avLst/>
          </a:prstGeom>
        </p:spPr>
      </p:pic>
    </p:spTree>
    <p:extLst>
      <p:ext uri="{BB962C8B-B14F-4D97-AF65-F5344CB8AC3E}">
        <p14:creationId xmlns:p14="http://schemas.microsoft.com/office/powerpoint/2010/main" val="109913765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87D0E03-FB55-4F2D-A35F-96675C0D6C56}"/>
              </a:ext>
            </a:extLst>
          </p:cNvPr>
          <p:cNvSpPr>
            <a:spLocks noGrp="1"/>
          </p:cNvSpPr>
          <p:nvPr>
            <p:ph idx="1"/>
          </p:nvPr>
        </p:nvSpPr>
        <p:spPr>
          <a:xfrm>
            <a:off x="144525" y="2624"/>
            <a:ext cx="8854950" cy="6480720"/>
          </a:xfrm>
        </p:spPr>
        <p:txBody>
          <a:bodyPr/>
          <a:lstStyle/>
          <a:p>
            <a:pPr algn="l"/>
            <a:r>
              <a:rPr lang="en-US" altLang="zh-TW" sz="1800" b="0" i="0" u="none" strike="noStrike" baseline="0" dirty="0">
                <a:solidFill>
                  <a:srgbClr val="000000"/>
                </a:solidFill>
                <a:latin typeface="SourceSerif4-Regular"/>
              </a:rPr>
              <a:t>4. Let’s pass some text to the generator and see what the result is. The first sentence is extracted from Tolkien’s work, the second from Einstein’s theories, and the third one comes from “Harry Potter”:</a:t>
            </a:r>
          </a:p>
          <a:p>
            <a:pPr algn="l"/>
            <a:r>
              <a:rPr lang="en-US" altLang="zh-TW" sz="1100" b="0" i="0" u="none" strike="noStrike" baseline="0" dirty="0">
                <a:solidFill>
                  <a:srgbClr val="000000"/>
                </a:solidFill>
                <a:latin typeface="SourceSerif4-Regular"/>
              </a:rPr>
              <a:t>https://www.facebook.com/watch/?v=1698316410192002</a:t>
            </a:r>
          </a:p>
          <a:p>
            <a:pPr algn="l"/>
            <a:r>
              <a:rPr lang="en-US" altLang="zh-TW" sz="1100" b="0" i="0" u="none" strike="noStrike" baseline="0" dirty="0">
                <a:solidFill>
                  <a:srgbClr val="000000"/>
                </a:solidFill>
                <a:latin typeface="SourceSerif4-Regular"/>
              </a:rPr>
              <a:t>https://youtu.be/IGrvPFCQ6K8</a:t>
            </a:r>
          </a:p>
          <a:p>
            <a:pPr marL="0" lvl="1" algn="l"/>
            <a:r>
              <a:rPr lang="en-US" altLang="zh-TW" sz="1700" dirty="0">
                <a:solidFill>
                  <a:srgbClr val="0070C0"/>
                </a:solidFill>
                <a:latin typeface="inherit"/>
              </a:rPr>
              <a:t>generator("Three Rings for the Elven-kings under the sky, Seven for the Dwarf-lords in their halls of stone")</a:t>
            </a:r>
          </a:p>
          <a:p>
            <a:pPr marL="0" lvl="1" algn="l"/>
            <a:endParaRPr lang="en-US" altLang="zh-TW" sz="1700" dirty="0">
              <a:solidFill>
                <a:srgbClr val="0070C0"/>
              </a:solidFill>
              <a:latin typeface="inherit"/>
            </a:endParaRPr>
          </a:p>
          <a:p>
            <a:pPr marL="0" lvl="1" algn="l"/>
            <a:endParaRPr lang="en-US" altLang="zh-TW" sz="1700" dirty="0">
              <a:solidFill>
                <a:srgbClr val="0070C0"/>
              </a:solidFill>
              <a:latin typeface="inherit"/>
            </a:endParaRPr>
          </a:p>
          <a:p>
            <a:pPr marL="0" lvl="1" algn="l"/>
            <a:endParaRPr lang="en-US" altLang="zh-TW" sz="1700" dirty="0">
              <a:solidFill>
                <a:srgbClr val="0070C0"/>
              </a:solidFill>
              <a:latin typeface="inherit"/>
            </a:endParaRPr>
          </a:p>
          <a:p>
            <a:pPr marL="0" lvl="1" algn="l"/>
            <a:r>
              <a:rPr lang="en-US" altLang="zh-TW" sz="1700" dirty="0">
                <a:solidFill>
                  <a:srgbClr val="0070C0"/>
                </a:solidFill>
                <a:latin typeface="inherit"/>
              </a:rPr>
              <a:t>generator ("The original theory of relativity is based upon the premise that all coordinate systems in relative uniform translatory motion to each other are equally valid and equivalent ")</a:t>
            </a: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endParaRPr lang="en-US" altLang="zh-TW" sz="1700" dirty="0">
              <a:solidFill>
                <a:srgbClr val="000000"/>
              </a:solidFill>
              <a:latin typeface="inherit"/>
            </a:endParaRPr>
          </a:p>
          <a:p>
            <a:pPr marL="0" lvl="1" algn="l"/>
            <a:r>
              <a:rPr lang="en-US" altLang="zh-TW" sz="1700" dirty="0">
                <a:solidFill>
                  <a:srgbClr val="0070C0"/>
                </a:solidFill>
                <a:latin typeface="inherit"/>
              </a:rPr>
              <a:t>generator ("It takes a great deal of bravery to stand up to our enemies")</a:t>
            </a:r>
          </a:p>
          <a:p>
            <a:pPr marL="0" marR="0" lvl="0" indent="0" algn="l"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zh-TW" altLang="en-US" sz="1600" b="1" i="0" u="none" strike="noStrike" kern="1200" cap="none" spc="0" normalizeH="0" baseline="0" noProof="0" dirty="0">
              <a:ln>
                <a:noFill/>
              </a:ln>
              <a:solidFill>
                <a:srgbClr val="336699"/>
              </a:solidFill>
              <a:effectLst>
                <a:outerShdw blurRad="38100" dist="38100" dir="2700000" algn="tl">
                  <a:srgbClr val="C0C0C0"/>
                </a:outerShdw>
              </a:effectLst>
              <a:uLnTx/>
              <a:uFillTx/>
              <a:latin typeface="Times New Roman"/>
              <a:ea typeface="標楷體"/>
              <a:cs typeface="+mn-cs"/>
            </a:endParaRPr>
          </a:p>
          <a:p>
            <a:endParaRPr lang="zh-TW" altLang="en-US" dirty="0"/>
          </a:p>
        </p:txBody>
      </p:sp>
      <p:pic>
        <p:nvPicPr>
          <p:cNvPr id="6" name="圖片 5">
            <a:extLst>
              <a:ext uri="{FF2B5EF4-FFF2-40B4-BE49-F238E27FC236}">
                <a16:creationId xmlns:a16="http://schemas.microsoft.com/office/drawing/2014/main" id="{A1BC0DAB-2668-4E2E-8F41-B177939A3004}"/>
              </a:ext>
            </a:extLst>
          </p:cNvPr>
          <p:cNvPicPr>
            <a:picLocks noChangeAspect="1"/>
          </p:cNvPicPr>
          <p:nvPr/>
        </p:nvPicPr>
        <p:blipFill>
          <a:blip r:embed="rId2"/>
          <a:stretch>
            <a:fillRect/>
          </a:stretch>
        </p:blipFill>
        <p:spPr>
          <a:xfrm>
            <a:off x="1907704" y="1600212"/>
            <a:ext cx="5632014" cy="1185687"/>
          </a:xfrm>
          <a:prstGeom prst="rect">
            <a:avLst/>
          </a:prstGeom>
        </p:spPr>
      </p:pic>
      <p:pic>
        <p:nvPicPr>
          <p:cNvPr id="8" name="圖片 7">
            <a:extLst>
              <a:ext uri="{FF2B5EF4-FFF2-40B4-BE49-F238E27FC236}">
                <a16:creationId xmlns:a16="http://schemas.microsoft.com/office/drawing/2014/main" id="{8C32D5F9-1624-4047-9AF5-97583A44CB6B}"/>
              </a:ext>
            </a:extLst>
          </p:cNvPr>
          <p:cNvPicPr>
            <a:picLocks noChangeAspect="1"/>
          </p:cNvPicPr>
          <p:nvPr/>
        </p:nvPicPr>
        <p:blipFill>
          <a:blip r:embed="rId3"/>
          <a:stretch>
            <a:fillRect/>
          </a:stretch>
        </p:blipFill>
        <p:spPr>
          <a:xfrm>
            <a:off x="1331640" y="3429000"/>
            <a:ext cx="5832648" cy="1445131"/>
          </a:xfrm>
          <a:prstGeom prst="rect">
            <a:avLst/>
          </a:prstGeom>
        </p:spPr>
      </p:pic>
      <p:pic>
        <p:nvPicPr>
          <p:cNvPr id="11" name="圖片 10">
            <a:extLst>
              <a:ext uri="{FF2B5EF4-FFF2-40B4-BE49-F238E27FC236}">
                <a16:creationId xmlns:a16="http://schemas.microsoft.com/office/drawing/2014/main" id="{398F512E-F142-49C0-A79B-F0AA4E711D89}"/>
              </a:ext>
            </a:extLst>
          </p:cNvPr>
          <p:cNvPicPr>
            <a:picLocks noChangeAspect="1"/>
          </p:cNvPicPr>
          <p:nvPr/>
        </p:nvPicPr>
        <p:blipFill>
          <a:blip r:embed="rId4"/>
          <a:stretch>
            <a:fillRect/>
          </a:stretch>
        </p:blipFill>
        <p:spPr>
          <a:xfrm>
            <a:off x="1331640" y="5373216"/>
            <a:ext cx="6425524" cy="1368152"/>
          </a:xfrm>
          <a:prstGeom prst="rect">
            <a:avLst/>
          </a:prstGeom>
        </p:spPr>
      </p:pic>
    </p:spTree>
    <p:extLst>
      <p:ext uri="{BB962C8B-B14F-4D97-AF65-F5344CB8AC3E}">
        <p14:creationId xmlns:p14="http://schemas.microsoft.com/office/powerpoint/2010/main" val="287079415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E4CF5B8-0929-493F-8DE3-9A6F8DC327F3}"/>
              </a:ext>
            </a:extLst>
          </p:cNvPr>
          <p:cNvSpPr>
            <a:spLocks noGrp="1"/>
          </p:cNvSpPr>
          <p:nvPr>
            <p:ph idx="1"/>
          </p:nvPr>
        </p:nvSpPr>
        <p:spPr/>
        <p:txBody>
          <a:bodyPr/>
          <a:lstStyle/>
          <a:p>
            <a:r>
              <a:rPr lang="zh-TW" altLang="en-US" dirty="0"/>
              <a:t>試試中文文字生成</a:t>
            </a:r>
            <a:r>
              <a:rPr lang="en-US" altLang="zh-TW" dirty="0"/>
              <a:t>.</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pPr algn="l"/>
            <a:r>
              <a:rPr lang="zh-TW" altLang="en-US" dirty="0"/>
              <a:t>解壓 </a:t>
            </a:r>
            <a:r>
              <a:rPr lang="en-US" altLang="zh-TW" dirty="0"/>
              <a:t>Ch DL 05-07.zip, </a:t>
            </a:r>
            <a:r>
              <a:rPr lang="zh-TW" altLang="en-US" dirty="0"/>
              <a:t>使用</a:t>
            </a:r>
            <a:r>
              <a:rPr lang="en-US" altLang="zh-TW" dirty="0"/>
              <a:t>use_GPT_2_huggingface.ipynb </a:t>
            </a:r>
            <a:r>
              <a:rPr lang="zh-TW" altLang="en-US" dirty="0"/>
              <a:t>練習</a:t>
            </a:r>
            <a:endParaRPr lang="en-US" altLang="zh-TW" dirty="0"/>
          </a:p>
          <a:p>
            <a:endParaRPr lang="zh-TW" altLang="en-US" dirty="0"/>
          </a:p>
        </p:txBody>
      </p:sp>
      <p:pic>
        <p:nvPicPr>
          <p:cNvPr id="5" name="圖片 4">
            <a:extLst>
              <a:ext uri="{FF2B5EF4-FFF2-40B4-BE49-F238E27FC236}">
                <a16:creationId xmlns:a16="http://schemas.microsoft.com/office/drawing/2014/main" id="{5A241AF5-0820-402B-A8AB-11516AC75312}"/>
              </a:ext>
            </a:extLst>
          </p:cNvPr>
          <p:cNvPicPr>
            <a:picLocks noChangeAspect="1"/>
          </p:cNvPicPr>
          <p:nvPr/>
        </p:nvPicPr>
        <p:blipFill>
          <a:blip r:embed="rId2"/>
          <a:stretch>
            <a:fillRect/>
          </a:stretch>
        </p:blipFill>
        <p:spPr>
          <a:xfrm>
            <a:off x="37021" y="1916832"/>
            <a:ext cx="9144000" cy="1376232"/>
          </a:xfrm>
          <a:prstGeom prst="rect">
            <a:avLst/>
          </a:prstGeom>
        </p:spPr>
      </p:pic>
    </p:spTree>
    <p:extLst>
      <p:ext uri="{BB962C8B-B14F-4D97-AF65-F5344CB8AC3E}">
        <p14:creationId xmlns:p14="http://schemas.microsoft.com/office/powerpoint/2010/main" val="219350427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7290A5D-140A-FD65-4247-45E839E9AF76}"/>
              </a:ext>
            </a:extLst>
          </p:cNvPr>
          <p:cNvSpPr>
            <a:spLocks noGrp="1"/>
          </p:cNvSpPr>
          <p:nvPr>
            <p:ph type="title"/>
          </p:nvPr>
        </p:nvSpPr>
        <p:spPr/>
        <p:txBody>
          <a:bodyPr/>
          <a:lstStyle/>
          <a:p>
            <a:r>
              <a:rPr lang="en-US" altLang="zh-TW"/>
              <a:t>zero-shot, one-shot, few-shot learning</a:t>
            </a:r>
            <a:endParaRPr lang="zh-TW" altLang="en-US"/>
          </a:p>
        </p:txBody>
      </p:sp>
      <p:sp>
        <p:nvSpPr>
          <p:cNvPr id="3" name="內容版面配置區 2">
            <a:extLst>
              <a:ext uri="{FF2B5EF4-FFF2-40B4-BE49-F238E27FC236}">
                <a16:creationId xmlns:a16="http://schemas.microsoft.com/office/drawing/2014/main" id="{64F6024F-AFE7-8A8E-6E0F-B79CCEBEC4E3}"/>
              </a:ext>
            </a:extLst>
          </p:cNvPr>
          <p:cNvSpPr>
            <a:spLocks noGrp="1"/>
          </p:cNvSpPr>
          <p:nvPr>
            <p:ph idx="1"/>
          </p:nvPr>
        </p:nvSpPr>
        <p:spPr/>
        <p:txBody>
          <a:bodyPr/>
          <a:lstStyle/>
          <a:p>
            <a:pPr algn="l">
              <a:lnSpc>
                <a:spcPts val="2250"/>
              </a:lnSpc>
            </a:pPr>
            <a:r>
              <a:rPr lang="en-US" altLang="zh-TW" sz="1600" b="1" i="0">
                <a:solidFill>
                  <a:srgbClr val="242424"/>
                </a:solidFill>
                <a:effectLst/>
                <a:latin typeface="sohne"/>
              </a:rPr>
              <a:t>LLM</a:t>
            </a:r>
            <a:r>
              <a:rPr lang="zh-TW" altLang="en-US" sz="1600" b="1" i="0">
                <a:solidFill>
                  <a:srgbClr val="242424"/>
                </a:solidFill>
                <a:effectLst/>
                <a:latin typeface="sohne"/>
              </a:rPr>
              <a:t>為通用大模型</a:t>
            </a:r>
            <a:r>
              <a:rPr lang="en-US" altLang="zh-TW" sz="1600" b="1" i="0">
                <a:solidFill>
                  <a:srgbClr val="242424"/>
                </a:solidFill>
                <a:effectLst/>
                <a:latin typeface="sohne"/>
              </a:rPr>
              <a:t>. </a:t>
            </a:r>
            <a:r>
              <a:rPr lang="zh-TW" altLang="en-US" sz="1600" b="1" i="0">
                <a:solidFill>
                  <a:srgbClr val="242424"/>
                </a:solidFill>
                <a:effectLst/>
                <a:latin typeface="sohne"/>
              </a:rPr>
              <a:t>應用時常常要面臨 </a:t>
            </a:r>
            <a:r>
              <a:rPr lang="en-US" altLang="zh-TW" sz="1600" b="1" i="0">
                <a:solidFill>
                  <a:srgbClr val="242424"/>
                </a:solidFill>
                <a:effectLst/>
                <a:latin typeface="sohne"/>
              </a:rPr>
              <a:t>zero-shot, one-shot, few-shot learning </a:t>
            </a:r>
            <a:r>
              <a:rPr lang="zh-TW" altLang="en-US" sz="1600" b="1" i="0">
                <a:solidFill>
                  <a:srgbClr val="242424"/>
                </a:solidFill>
                <a:effectLst/>
                <a:latin typeface="sohne"/>
              </a:rPr>
              <a:t>使用情境</a:t>
            </a:r>
            <a:r>
              <a:rPr lang="en-US" altLang="zh-TW" sz="1600" b="1" i="0">
                <a:solidFill>
                  <a:srgbClr val="242424"/>
                </a:solidFill>
                <a:effectLst/>
                <a:latin typeface="sohne"/>
              </a:rPr>
              <a:t>:</a:t>
            </a:r>
          </a:p>
          <a:p>
            <a:pPr algn="l">
              <a:lnSpc>
                <a:spcPts val="2250"/>
              </a:lnSpc>
            </a:pPr>
            <a:r>
              <a:rPr lang="en-US" altLang="zh-TW" sz="1400" b="1" i="0">
                <a:solidFill>
                  <a:srgbClr val="242424"/>
                </a:solidFill>
                <a:effectLst/>
                <a:latin typeface="sohne"/>
              </a:rPr>
              <a:t>zero-shot learning </a:t>
            </a:r>
            <a:r>
              <a:rPr lang="zh-TW" altLang="en-US" sz="1400" b="1" i="0">
                <a:solidFill>
                  <a:srgbClr val="242424"/>
                </a:solidFill>
                <a:effectLst/>
                <a:latin typeface="sohne"/>
              </a:rPr>
              <a:t>零樣本學習</a:t>
            </a:r>
          </a:p>
          <a:p>
            <a:pPr algn="l">
              <a:lnSpc>
                <a:spcPts val="2400"/>
              </a:lnSpc>
            </a:pPr>
            <a:r>
              <a:rPr lang="zh-TW" altLang="en-US" sz="1400" b="0" i="0">
                <a:solidFill>
                  <a:srgbClr val="242424"/>
                </a:solidFill>
                <a:effectLst/>
                <a:latin typeface="source-serif-pro"/>
              </a:rPr>
              <a:t>到了用餐時間，你詢問朋友「中午吃什麼？」，她回答「隨便」。在沒有任何經驗、也就是沒有任何資料的狀況下給出建議，是 </a:t>
            </a:r>
            <a:r>
              <a:rPr lang="en-US" altLang="zh-TW" sz="1400" b="0" i="0">
                <a:solidFill>
                  <a:srgbClr val="242424"/>
                </a:solidFill>
                <a:effectLst/>
                <a:latin typeface="source-serif-pro"/>
              </a:rPr>
              <a:t>zero-shot (</a:t>
            </a:r>
            <a:r>
              <a:rPr lang="zh-TW" altLang="en-US" sz="1400" b="0" i="0">
                <a:solidFill>
                  <a:srgbClr val="242424"/>
                </a:solidFill>
                <a:effectLst/>
                <a:latin typeface="source-serif-pro"/>
              </a:rPr>
              <a:t>零樣本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p>
          <a:p>
            <a:pPr algn="l">
              <a:lnSpc>
                <a:spcPts val="2250"/>
              </a:lnSpc>
            </a:pPr>
            <a:r>
              <a:rPr lang="en-US" altLang="zh-TW" sz="1400" b="1" i="0">
                <a:solidFill>
                  <a:srgbClr val="242424"/>
                </a:solidFill>
                <a:effectLst/>
                <a:latin typeface="sohne"/>
              </a:rPr>
              <a:t>one-shot learning </a:t>
            </a:r>
            <a:r>
              <a:rPr lang="zh-TW" altLang="en-US" sz="1400" b="1" i="0">
                <a:solidFill>
                  <a:srgbClr val="242424"/>
                </a:solidFill>
                <a:effectLst/>
                <a:latin typeface="sohne"/>
              </a:rPr>
              <a:t>單一樣本學習</a:t>
            </a:r>
          </a:p>
          <a:p>
            <a:pPr algn="l">
              <a:lnSpc>
                <a:spcPts val="2400"/>
              </a:lnSpc>
            </a:pPr>
            <a:r>
              <a:rPr lang="zh-TW" altLang="en-US" sz="1400" b="0" i="0">
                <a:solidFill>
                  <a:srgbClr val="242424"/>
                </a:solidFill>
                <a:effectLst/>
                <a:latin typeface="source-serif-pro"/>
              </a:rPr>
              <a:t>又到了用餐時間，因為上次朋友提到喜歡吃「日式料理」，於是你推薦她吃「亞洲料理」。根據單一資料樣本給出建議，是 </a:t>
            </a:r>
            <a:r>
              <a:rPr lang="en-US" altLang="zh-TW" sz="1400" b="0" i="0">
                <a:solidFill>
                  <a:srgbClr val="242424"/>
                </a:solidFill>
                <a:effectLst/>
                <a:latin typeface="source-serif-pro"/>
              </a:rPr>
              <a:t>one-shot (</a:t>
            </a:r>
            <a:r>
              <a:rPr lang="zh-TW" altLang="en-US" sz="1400" b="0" i="0">
                <a:solidFill>
                  <a:srgbClr val="242424"/>
                </a:solidFill>
                <a:effectLst/>
                <a:latin typeface="source-serif-pro"/>
              </a:rPr>
              <a:t>單一樣本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p>
          <a:p>
            <a:pPr algn="l">
              <a:lnSpc>
                <a:spcPts val="2250"/>
              </a:lnSpc>
            </a:pPr>
            <a:r>
              <a:rPr lang="en-US" altLang="zh-TW" sz="1400" b="1" i="0">
                <a:solidFill>
                  <a:srgbClr val="242424"/>
                </a:solidFill>
                <a:effectLst/>
                <a:latin typeface="sohne"/>
              </a:rPr>
              <a:t>few-shot learning </a:t>
            </a:r>
            <a:r>
              <a:rPr lang="zh-TW" altLang="en-US" sz="1400" b="1" i="0">
                <a:solidFill>
                  <a:srgbClr val="242424"/>
                </a:solidFill>
                <a:effectLst/>
                <a:latin typeface="sohne"/>
              </a:rPr>
              <a:t>少樣本學習</a:t>
            </a:r>
          </a:p>
          <a:p>
            <a:pPr algn="l">
              <a:lnSpc>
                <a:spcPts val="2400"/>
              </a:lnSpc>
            </a:pPr>
            <a:r>
              <a:rPr lang="zh-TW" altLang="en-US" sz="1400" b="0" i="0">
                <a:solidFill>
                  <a:srgbClr val="242424"/>
                </a:solidFill>
                <a:effectLst/>
                <a:latin typeface="source-serif-pro"/>
              </a:rPr>
              <a:t>有了幾次經驗，你知道朋友喜歡吃「亞洲料理」、「要辣的」、「不喜歡排隊太久」。以至少兩件以上的資料樣本為基礎給出建議，是 </a:t>
            </a:r>
            <a:r>
              <a:rPr lang="en-US" altLang="zh-TW" sz="1400" b="0" i="0">
                <a:solidFill>
                  <a:srgbClr val="242424"/>
                </a:solidFill>
                <a:effectLst/>
                <a:latin typeface="source-serif-pro"/>
              </a:rPr>
              <a:t>few-shot (</a:t>
            </a:r>
            <a:r>
              <a:rPr lang="zh-TW" altLang="en-US" sz="1400" b="0" i="0">
                <a:solidFill>
                  <a:srgbClr val="242424"/>
                </a:solidFill>
                <a:effectLst/>
                <a:latin typeface="source-serif-pro"/>
              </a:rPr>
              <a:t>少樣本</a:t>
            </a:r>
            <a:r>
              <a:rPr lang="en-US" altLang="zh-TW" sz="1400" b="0" i="0">
                <a:solidFill>
                  <a:srgbClr val="242424"/>
                </a:solidFill>
                <a:effectLst/>
                <a:latin typeface="source-serif-pro"/>
              </a:rPr>
              <a:t>)</a:t>
            </a:r>
            <a:r>
              <a:rPr lang="zh-TW" altLang="en-US" sz="1400" b="0" i="0">
                <a:solidFill>
                  <a:srgbClr val="242424"/>
                </a:solidFill>
                <a:effectLst/>
                <a:latin typeface="source-serif-pro"/>
              </a:rPr>
              <a:t>。</a:t>
            </a:r>
            <a:endParaRPr lang="en-US" altLang="zh-TW" sz="1400" b="0" i="0">
              <a:solidFill>
                <a:srgbClr val="242424"/>
              </a:solidFill>
              <a:effectLst/>
              <a:latin typeface="source-serif-pro"/>
            </a:endParaRPr>
          </a:p>
          <a:p>
            <a:pPr algn="l">
              <a:lnSpc>
                <a:spcPts val="2400"/>
              </a:lnSpc>
            </a:pPr>
            <a:endParaRPr lang="en-US" altLang="zh-TW" sz="1600" b="0">
              <a:solidFill>
                <a:srgbClr val="242424"/>
              </a:solidFill>
              <a:effectLst/>
              <a:latin typeface="source-serif-pro"/>
            </a:endParaRPr>
          </a:p>
          <a:p>
            <a:pPr algn="l">
              <a:lnSpc>
                <a:spcPts val="2400"/>
              </a:lnSpc>
            </a:pPr>
            <a:r>
              <a:rPr lang="zh-TW" altLang="en-US" sz="1600" b="1" i="0">
                <a:solidFill>
                  <a:srgbClr val="242424"/>
                </a:solidFill>
                <a:effectLst/>
                <a:latin typeface="source-serif-pro"/>
              </a:rPr>
              <a:t>應用狀況</a:t>
            </a:r>
            <a:r>
              <a:rPr lang="en-US" altLang="zh-TW" sz="1600" b="1" i="0">
                <a:solidFill>
                  <a:srgbClr val="242424"/>
                </a:solidFill>
                <a:effectLst/>
                <a:latin typeface="source-serif-pro"/>
              </a:rPr>
              <a:t>—</a:t>
            </a:r>
            <a:r>
              <a:rPr lang="zh-TW" altLang="en-US" sz="1600" b="1" i="0">
                <a:solidFill>
                  <a:srgbClr val="242424"/>
                </a:solidFill>
                <a:effectLst/>
                <a:latin typeface="source-serif-pro"/>
              </a:rPr>
              <a:t>提示</a:t>
            </a:r>
            <a:r>
              <a:rPr lang="en-US" altLang="zh-TW" sz="1600" b="1" i="0">
                <a:solidFill>
                  <a:srgbClr val="242424"/>
                </a:solidFill>
                <a:effectLst/>
                <a:latin typeface="source-serif-pro"/>
              </a:rPr>
              <a:t>(</a:t>
            </a:r>
            <a:r>
              <a:rPr lang="en-US" altLang="zh-TW" sz="1600" b="0" i="0">
                <a:solidFill>
                  <a:srgbClr val="242424"/>
                </a:solidFill>
                <a:effectLst/>
                <a:latin typeface="source-serif-pro"/>
              </a:rPr>
              <a:t>prompt</a:t>
            </a:r>
            <a:r>
              <a:rPr lang="en-US" altLang="zh-TW" sz="1600" b="1" i="0">
                <a:solidFill>
                  <a:srgbClr val="242424"/>
                </a:solidFill>
                <a:effectLst/>
                <a:latin typeface="source-serif-pro"/>
              </a:rPr>
              <a:t>):</a:t>
            </a:r>
            <a:endParaRPr lang="zh-TW" altLang="en-US" sz="1600" b="0" i="0">
              <a:solidFill>
                <a:srgbClr val="242424"/>
              </a:solidFill>
              <a:effectLst/>
              <a:latin typeface="source-serif-pro"/>
            </a:endParaRPr>
          </a:p>
          <a:p>
            <a:pPr algn="l">
              <a:lnSpc>
                <a:spcPts val="2400"/>
              </a:lnSpc>
              <a:buFont typeface="Arial" panose="020B0604020202020204" pitchFamily="34" charset="0"/>
              <a:buChar char="•"/>
            </a:pPr>
            <a:r>
              <a:rPr lang="en-US" altLang="zh-TW" sz="1600" b="0" i="0">
                <a:solidFill>
                  <a:srgbClr val="242424"/>
                </a:solidFill>
                <a:effectLst/>
                <a:latin typeface="source-serif-pro"/>
              </a:rPr>
              <a:t>zero-shot prompt </a:t>
            </a:r>
            <a:r>
              <a:rPr lang="zh-TW" altLang="en-US" sz="1600" b="0" i="0">
                <a:solidFill>
                  <a:srgbClr val="242424"/>
                </a:solidFill>
                <a:effectLst/>
                <a:latin typeface="source-serif-pro"/>
              </a:rPr>
              <a:t>沒有任何資料的狀況下，要機器人分類文章</a:t>
            </a:r>
          </a:p>
          <a:p>
            <a:pPr algn="l">
              <a:lnSpc>
                <a:spcPts val="2400"/>
              </a:lnSpc>
              <a:buFont typeface="Arial" panose="020B0604020202020204" pitchFamily="34" charset="0"/>
              <a:buChar char="•"/>
            </a:pPr>
            <a:r>
              <a:rPr lang="en-US" altLang="zh-TW" sz="1600" b="0" i="0">
                <a:solidFill>
                  <a:srgbClr val="242424"/>
                </a:solidFill>
                <a:effectLst/>
                <a:latin typeface="source-serif-pro"/>
              </a:rPr>
              <a:t>one-shot prompt </a:t>
            </a:r>
            <a:r>
              <a:rPr lang="zh-TW" altLang="en-US" sz="1600" b="0" i="0">
                <a:solidFill>
                  <a:srgbClr val="242424"/>
                </a:solidFill>
                <a:effectLst/>
                <a:latin typeface="source-serif-pro"/>
              </a:rPr>
              <a:t>提供一句例子，要機器人分類文章</a:t>
            </a:r>
          </a:p>
          <a:p>
            <a:pPr algn="l">
              <a:lnSpc>
                <a:spcPts val="2400"/>
              </a:lnSpc>
              <a:buFont typeface="Arial" panose="020B0604020202020204" pitchFamily="34" charset="0"/>
              <a:buChar char="•"/>
            </a:pPr>
            <a:r>
              <a:rPr lang="en-US" altLang="zh-TW" sz="1600" b="0" i="0">
                <a:solidFill>
                  <a:srgbClr val="242424"/>
                </a:solidFill>
                <a:effectLst/>
                <a:latin typeface="source-serif-pro"/>
              </a:rPr>
              <a:t>few-shot prompt </a:t>
            </a:r>
            <a:r>
              <a:rPr lang="zh-TW" altLang="en-US" sz="1600" b="0" i="0">
                <a:solidFill>
                  <a:srgbClr val="242424"/>
                </a:solidFill>
                <a:effectLst/>
                <a:latin typeface="source-serif-pro"/>
              </a:rPr>
              <a:t>提供兩句以上的例子，要機器人分類文章</a:t>
            </a:r>
          </a:p>
          <a:p>
            <a:pPr algn="l">
              <a:lnSpc>
                <a:spcPts val="2400"/>
              </a:lnSpc>
            </a:pPr>
            <a:r>
              <a:rPr lang="zh-TW" altLang="en-US" sz="1600" b="0" i="0">
                <a:solidFill>
                  <a:srgbClr val="242424"/>
                </a:solidFill>
                <a:effectLst/>
                <a:latin typeface="source-serif-pro"/>
              </a:rPr>
              <a:t>當 </a:t>
            </a:r>
            <a:r>
              <a:rPr lang="en-US" altLang="zh-TW" sz="1600" b="0" i="0">
                <a:solidFill>
                  <a:srgbClr val="242424"/>
                </a:solidFill>
                <a:effectLst/>
                <a:latin typeface="source-serif-pro"/>
              </a:rPr>
              <a:t>ChatGPT </a:t>
            </a:r>
            <a:r>
              <a:rPr lang="zh-TW" altLang="en-US" sz="1600" b="0" i="0">
                <a:solidFill>
                  <a:srgbClr val="242424"/>
                </a:solidFill>
                <a:effectLst/>
                <a:latin typeface="source-serif-pro"/>
              </a:rPr>
              <a:t>機器人的回答不如預期時，可以從零樣本提示改成少量樣本提示，讓機器人可以瞭解你的需求</a:t>
            </a:r>
            <a:r>
              <a:rPr lang="zh-TW" altLang="en-US" sz="1200" b="0" i="0">
                <a:solidFill>
                  <a:srgbClr val="242424"/>
                </a:solidFill>
                <a:effectLst/>
                <a:latin typeface="source-serif-pro"/>
              </a:rPr>
              <a:t>。</a:t>
            </a:r>
          </a:p>
          <a:p>
            <a:pPr algn="l">
              <a:lnSpc>
                <a:spcPts val="2400"/>
              </a:lnSpc>
            </a:pPr>
            <a:endParaRPr lang="zh-TW" altLang="en-US" sz="1600" b="0" i="0">
              <a:solidFill>
                <a:srgbClr val="242424"/>
              </a:solidFill>
              <a:effectLst/>
              <a:latin typeface="source-serif-pro"/>
            </a:endParaRPr>
          </a:p>
          <a:p>
            <a:endParaRPr lang="zh-TW" altLang="en-US"/>
          </a:p>
        </p:txBody>
      </p:sp>
    </p:spTree>
    <p:extLst>
      <p:ext uri="{BB962C8B-B14F-4D97-AF65-F5344CB8AC3E}">
        <p14:creationId xmlns:p14="http://schemas.microsoft.com/office/powerpoint/2010/main" val="288859200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DD81496-9D6F-1A05-487F-4365F50EDC96}"/>
              </a:ext>
            </a:extLst>
          </p:cNvPr>
          <p:cNvSpPr>
            <a:spLocks noGrp="1"/>
          </p:cNvSpPr>
          <p:nvPr>
            <p:ph type="title"/>
          </p:nvPr>
        </p:nvSpPr>
        <p:spPr>
          <a:xfrm>
            <a:off x="149455" y="44449"/>
            <a:ext cx="8854950" cy="720725"/>
          </a:xfrm>
        </p:spPr>
        <p:txBody>
          <a:bodyPr/>
          <a:lstStyle/>
          <a:p>
            <a:r>
              <a:rPr lang="en-US" altLang="zh-TW" sz="2400"/>
              <a:t>One Shot learning, Siamese networks and Triplet Loss with Keras</a:t>
            </a:r>
            <a:endParaRPr lang="zh-TW" altLang="en-US" sz="2400"/>
          </a:p>
        </p:txBody>
      </p:sp>
      <p:sp>
        <p:nvSpPr>
          <p:cNvPr id="3" name="內容版面配置區 2">
            <a:extLst>
              <a:ext uri="{FF2B5EF4-FFF2-40B4-BE49-F238E27FC236}">
                <a16:creationId xmlns:a16="http://schemas.microsoft.com/office/drawing/2014/main" id="{A681245F-CD3B-23C2-E015-1593739E7A1B}"/>
              </a:ext>
            </a:extLst>
          </p:cNvPr>
          <p:cNvSpPr>
            <a:spLocks noGrp="1"/>
          </p:cNvSpPr>
          <p:nvPr>
            <p:ph idx="1"/>
          </p:nvPr>
        </p:nvSpPr>
        <p:spPr>
          <a:xfrm>
            <a:off x="170498" y="908720"/>
            <a:ext cx="8854950" cy="5832648"/>
          </a:xfrm>
        </p:spPr>
        <p:txBody>
          <a:bodyPr/>
          <a:lstStyle/>
          <a:p>
            <a:pPr algn="l">
              <a:lnSpc>
                <a:spcPts val="1500"/>
              </a:lnSpc>
            </a:pPr>
            <a:r>
              <a:rPr lang="zh-TW" altLang="en-US" sz="1200" b="0">
                <a:solidFill>
                  <a:srgbClr val="242424"/>
                </a:solidFill>
                <a:effectLst/>
                <a:latin typeface="source-serif-pro"/>
              </a:rPr>
              <a:t>傳統的</a:t>
            </a:r>
            <a:r>
              <a:rPr lang="en-US" altLang="zh-TW" sz="1200" b="0">
                <a:solidFill>
                  <a:srgbClr val="242424"/>
                </a:solidFill>
                <a:effectLst/>
                <a:latin typeface="source-serif-pro"/>
              </a:rPr>
              <a:t>machine learning </a:t>
            </a:r>
            <a:r>
              <a:rPr lang="zh-TW" altLang="en-US" sz="1200" b="0">
                <a:solidFill>
                  <a:srgbClr val="242424"/>
                </a:solidFill>
                <a:effectLst/>
                <a:latin typeface="source-serif-pro"/>
              </a:rPr>
              <a:t>辦法，</a:t>
            </a:r>
            <a:r>
              <a:rPr lang="en-US" altLang="zh-TW" sz="1200" b="0">
                <a:solidFill>
                  <a:srgbClr val="242424"/>
                </a:solidFill>
                <a:effectLst/>
                <a:latin typeface="source-serif-pro"/>
              </a:rPr>
              <a:t>deep learning </a:t>
            </a:r>
            <a:r>
              <a:rPr lang="zh-TW" altLang="en-US" sz="1200" b="0">
                <a:solidFill>
                  <a:srgbClr val="242424"/>
                </a:solidFill>
                <a:effectLst/>
                <a:latin typeface="source-serif-pro"/>
              </a:rPr>
              <a:t>辦法，都以一個循環</a:t>
            </a:r>
            <a:r>
              <a:rPr lang="en-US" altLang="zh-TW" sz="1200" b="0">
                <a:solidFill>
                  <a:srgbClr val="242424"/>
                </a:solidFill>
                <a:effectLst/>
                <a:latin typeface="source-serif-pro"/>
              </a:rPr>
              <a:t>(epoch)</a:t>
            </a:r>
            <a:r>
              <a:rPr lang="zh-TW" altLang="en-US" sz="1200" b="0">
                <a:solidFill>
                  <a:srgbClr val="242424"/>
                </a:solidFill>
                <a:effectLst/>
                <a:latin typeface="source-serif-pro"/>
              </a:rPr>
              <a:t>組成，收集數據，分類​數據並</a:t>
            </a:r>
            <a:r>
              <a:rPr lang="en-US" altLang="zh-TW" sz="1200" b="0">
                <a:solidFill>
                  <a:srgbClr val="242424"/>
                </a:solidFill>
                <a:effectLst/>
                <a:latin typeface="source-serif-pro"/>
              </a:rPr>
              <a:t>label</a:t>
            </a:r>
            <a:r>
              <a:rPr lang="zh-TW" altLang="en-US" sz="1200" b="0">
                <a:solidFill>
                  <a:srgbClr val="242424"/>
                </a:solidFill>
                <a:effectLst/>
                <a:latin typeface="source-serif-pro"/>
              </a:rPr>
              <a:t>數據，再</a:t>
            </a:r>
            <a:r>
              <a:rPr lang="en-US" altLang="zh-TW" sz="1200" b="0">
                <a:solidFill>
                  <a:srgbClr val="242424"/>
                </a:solidFill>
                <a:effectLst/>
                <a:latin typeface="source-serif-pro"/>
              </a:rPr>
              <a:t>training model, </a:t>
            </a:r>
            <a:r>
              <a:rPr lang="zh-TW" altLang="en-US" sz="1200" b="0">
                <a:solidFill>
                  <a:srgbClr val="242424"/>
                </a:solidFill>
                <a:effectLst/>
                <a:latin typeface="source-serif-pro"/>
              </a:rPr>
              <a:t>一旦加入了新的數據類型就是重新進行</a:t>
            </a:r>
            <a:r>
              <a:rPr lang="en-US" altLang="zh-TW" sz="1200" b="0">
                <a:solidFill>
                  <a:srgbClr val="242424"/>
                </a:solidFill>
                <a:effectLst/>
                <a:latin typeface="source-serif-pro"/>
              </a:rPr>
              <a:t>training model, </a:t>
            </a:r>
            <a:r>
              <a:rPr lang="zh-TW" altLang="en-US" sz="1200" b="0">
                <a:solidFill>
                  <a:srgbClr val="242424"/>
                </a:solidFill>
                <a:effectLst/>
                <a:latin typeface="source-serif-pro"/>
              </a:rPr>
              <a:t>然而重新</a:t>
            </a:r>
            <a:r>
              <a:rPr lang="en-US" altLang="zh-TW" sz="1200" b="0">
                <a:solidFill>
                  <a:srgbClr val="242424"/>
                </a:solidFill>
                <a:effectLst/>
                <a:latin typeface="source-serif-pro"/>
              </a:rPr>
              <a:t>training model</a:t>
            </a:r>
            <a:r>
              <a:rPr lang="zh-TW" altLang="en-US" sz="1200" b="0">
                <a:solidFill>
                  <a:srgbClr val="242424"/>
                </a:solidFill>
                <a:effectLst/>
                <a:latin typeface="source-serif-pro"/>
              </a:rPr>
              <a:t>是一個非常費時費力的行為，這也是</a:t>
            </a:r>
            <a:r>
              <a:rPr lang="en-US" altLang="zh-TW" sz="1200" b="0">
                <a:solidFill>
                  <a:srgbClr val="242424"/>
                </a:solidFill>
                <a:effectLst/>
                <a:latin typeface="source-serif-pro"/>
              </a:rPr>
              <a:t>Siamese networks</a:t>
            </a:r>
            <a:r>
              <a:rPr lang="zh-TW" altLang="en-US" sz="1200" b="0">
                <a:solidFill>
                  <a:srgbClr val="242424"/>
                </a:solidFill>
                <a:effectLst/>
                <a:latin typeface="source-serif-pro"/>
              </a:rPr>
              <a:t>出現的主要原因。</a:t>
            </a:r>
          </a:p>
          <a:p>
            <a:pPr algn="l">
              <a:lnSpc>
                <a:spcPts val="1500"/>
              </a:lnSpc>
            </a:pPr>
            <a:r>
              <a:rPr lang="en-US" altLang="zh-TW" sz="1200" b="0">
                <a:solidFill>
                  <a:srgbClr val="242424"/>
                </a:solidFill>
                <a:effectLst/>
                <a:latin typeface="source-serif-pro"/>
              </a:rPr>
              <a:t>Siamese networks</a:t>
            </a:r>
            <a:r>
              <a:rPr lang="zh-TW" altLang="en-US" sz="1200" b="0">
                <a:solidFill>
                  <a:srgbClr val="242424"/>
                </a:solidFill>
                <a:effectLst/>
                <a:latin typeface="source-serif-pro"/>
              </a:rPr>
              <a:t>的主要目標不是</a:t>
            </a:r>
            <a:r>
              <a:rPr lang="en-US" altLang="zh-TW" sz="1200" b="0">
                <a:solidFill>
                  <a:srgbClr val="242424"/>
                </a:solidFill>
                <a:effectLst/>
                <a:latin typeface="source-serif-pro"/>
              </a:rPr>
              <a:t>train </a:t>
            </a:r>
            <a:r>
              <a:rPr lang="zh-TW" altLang="en-US" sz="1200" b="0">
                <a:solidFill>
                  <a:srgbClr val="242424"/>
                </a:solidFill>
                <a:effectLst/>
                <a:latin typeface="source-serif-pro"/>
              </a:rPr>
              <a:t>一個</a:t>
            </a:r>
            <a:r>
              <a:rPr lang="en-US" altLang="zh-TW" sz="1200" b="0">
                <a:solidFill>
                  <a:srgbClr val="242424"/>
                </a:solidFill>
                <a:effectLst/>
                <a:latin typeface="source-serif-pro"/>
              </a:rPr>
              <a:t>classifier</a:t>
            </a:r>
            <a:r>
              <a:rPr lang="zh-TW" altLang="en-US" sz="1200" b="0">
                <a:solidFill>
                  <a:srgbClr val="242424"/>
                </a:solidFill>
                <a:effectLst/>
                <a:latin typeface="source-serif-pro"/>
              </a:rPr>
              <a:t>而是</a:t>
            </a:r>
            <a:r>
              <a:rPr lang="en-US" altLang="zh-TW" sz="1200" b="0">
                <a:solidFill>
                  <a:srgbClr val="242424"/>
                </a:solidFill>
                <a:effectLst/>
                <a:latin typeface="source-serif-pro"/>
              </a:rPr>
              <a:t>train </a:t>
            </a:r>
            <a:r>
              <a:rPr lang="zh-TW" altLang="en-US" sz="1200" b="0">
                <a:solidFill>
                  <a:srgbClr val="242424"/>
                </a:solidFill>
                <a:effectLst/>
                <a:latin typeface="source-serif-pro"/>
              </a:rPr>
              <a:t>一個</a:t>
            </a:r>
            <a:r>
              <a:rPr lang="en-US" altLang="zh-TW" sz="1200" b="0">
                <a:solidFill>
                  <a:srgbClr val="242424"/>
                </a:solidFill>
                <a:effectLst/>
                <a:latin typeface="source-serif-pro"/>
              </a:rPr>
              <a:t>similarity comparer</a:t>
            </a:r>
            <a:r>
              <a:rPr lang="zh-TW" altLang="en-US" sz="1200" b="0">
                <a:solidFill>
                  <a:srgbClr val="242424"/>
                </a:solidFill>
                <a:effectLst/>
                <a:latin typeface="source-serif-pro"/>
              </a:rPr>
              <a:t>。</a:t>
            </a:r>
            <a:endParaRPr lang="en-US" altLang="zh-TW" sz="1200" b="0">
              <a:solidFill>
                <a:srgbClr val="242424"/>
              </a:solidFill>
              <a:effectLst/>
              <a:latin typeface="source-serif-pro"/>
            </a:endParaRPr>
          </a:p>
          <a:p>
            <a:pPr algn="l">
              <a:lnSpc>
                <a:spcPts val="1500"/>
              </a:lnSpc>
            </a:pPr>
            <a:endParaRPr lang="en-US" altLang="zh-TW" sz="1200" b="0">
              <a:solidFill>
                <a:srgbClr val="242424"/>
              </a:solidFill>
              <a:effectLst/>
              <a:latin typeface="source-serif-pro"/>
            </a:endParaRPr>
          </a:p>
          <a:p>
            <a:pPr algn="l">
              <a:lnSpc>
                <a:spcPts val="1500"/>
              </a:lnSpc>
            </a:pPr>
            <a:r>
              <a:rPr lang="en-US" altLang="zh-TW" sz="1200" b="1" i="0">
                <a:solidFill>
                  <a:srgbClr val="242424"/>
                </a:solidFill>
                <a:effectLst/>
                <a:latin typeface="sohne"/>
              </a:rPr>
              <a:t>triple loss</a:t>
            </a:r>
            <a:r>
              <a:rPr lang="zh-TW" altLang="en-US" sz="1200" b="1" i="0">
                <a:solidFill>
                  <a:srgbClr val="242424"/>
                </a:solidFill>
                <a:effectLst/>
                <a:latin typeface="sohne"/>
              </a:rPr>
              <a:t>結構</a:t>
            </a:r>
          </a:p>
          <a:p>
            <a:pPr algn="l">
              <a:lnSpc>
                <a:spcPts val="1500"/>
              </a:lnSpc>
            </a:pPr>
            <a:r>
              <a:rPr lang="zh-TW" altLang="en-US" sz="1200" b="0" i="0">
                <a:solidFill>
                  <a:srgbClr val="242424"/>
                </a:solidFill>
                <a:effectLst/>
                <a:latin typeface="source-serif-pro"/>
              </a:rPr>
              <a:t>構建一個</a:t>
            </a:r>
            <a:r>
              <a:rPr lang="en-US" altLang="zh-TW" sz="1200" b="0" i="0">
                <a:solidFill>
                  <a:srgbClr val="242424"/>
                </a:solidFill>
                <a:effectLst/>
                <a:latin typeface="source-serif-pro"/>
              </a:rPr>
              <a:t>binary classifier</a:t>
            </a:r>
            <a:r>
              <a:rPr lang="zh-TW" altLang="en-US" sz="1200" b="0" i="0">
                <a:solidFill>
                  <a:srgbClr val="242424"/>
                </a:solidFill>
                <a:effectLst/>
                <a:latin typeface="source-serif-pro"/>
              </a:rPr>
              <a:t>，</a:t>
            </a:r>
            <a:r>
              <a:rPr lang="en-US" altLang="zh-TW" sz="1200" b="0" i="0">
                <a:solidFill>
                  <a:srgbClr val="242424"/>
                </a:solidFill>
                <a:effectLst/>
                <a:latin typeface="source-serif-pro"/>
              </a:rPr>
              <a:t>Y=1</a:t>
            </a:r>
            <a:r>
              <a:rPr lang="zh-TW" altLang="en-US" sz="1200" b="0" i="0">
                <a:solidFill>
                  <a:srgbClr val="242424"/>
                </a:solidFill>
                <a:effectLst/>
                <a:latin typeface="source-serif-pro"/>
              </a:rPr>
              <a:t>為</a:t>
            </a:r>
            <a:r>
              <a:rPr lang="en-US" altLang="zh-TW" sz="1200" b="0" i="0">
                <a:solidFill>
                  <a:srgbClr val="242424"/>
                </a:solidFill>
                <a:effectLst/>
                <a:latin typeface="source-serif-pro"/>
              </a:rPr>
              <a:t>yes,Y=0</a:t>
            </a:r>
            <a:r>
              <a:rPr lang="zh-TW" altLang="en-US" sz="1200" b="0" i="0">
                <a:solidFill>
                  <a:srgbClr val="242424"/>
                </a:solidFill>
                <a:effectLst/>
                <a:latin typeface="source-serif-pro"/>
              </a:rPr>
              <a:t>為</a:t>
            </a:r>
            <a:r>
              <a:rPr lang="en-US" altLang="zh-TW" sz="1200" b="0" i="0">
                <a:solidFill>
                  <a:srgbClr val="242424"/>
                </a:solidFill>
                <a:effectLst/>
                <a:latin typeface="source-serif-pro"/>
              </a:rPr>
              <a:t>no</a:t>
            </a:r>
            <a:r>
              <a:rPr lang="zh-TW" altLang="en-US" sz="1200" b="0" i="0">
                <a:solidFill>
                  <a:srgbClr val="242424"/>
                </a:solidFill>
                <a:effectLst/>
                <a:latin typeface="source-serif-pro"/>
              </a:rPr>
              <a:t>。每一條數據並有三幅圖。</a:t>
            </a:r>
          </a:p>
          <a:p>
            <a:pPr algn="l">
              <a:lnSpc>
                <a:spcPts val="1500"/>
              </a:lnSpc>
              <a:buFont typeface="Arial" panose="020B0604020202020204" pitchFamily="34" charset="0"/>
              <a:buChar char="•"/>
            </a:pPr>
            <a:r>
              <a:rPr lang="zh-TW" altLang="en-US" sz="1200" b="0" i="0">
                <a:solidFill>
                  <a:srgbClr val="242424"/>
                </a:solidFill>
                <a:effectLst/>
                <a:latin typeface="source-serif-pro"/>
              </a:rPr>
              <a:t>作為</a:t>
            </a:r>
            <a:r>
              <a:rPr lang="en-US" altLang="zh-TW" sz="1200" b="0" i="0">
                <a:solidFill>
                  <a:srgbClr val="242424"/>
                </a:solidFill>
                <a:effectLst/>
                <a:latin typeface="source-serif-pro"/>
              </a:rPr>
              <a:t>starting picture,</a:t>
            </a:r>
            <a:r>
              <a:rPr lang="zh-TW" altLang="en-US" sz="1200" b="0" i="0">
                <a:solidFill>
                  <a:srgbClr val="242424"/>
                </a:solidFill>
                <a:effectLst/>
                <a:latin typeface="source-serif-pro"/>
              </a:rPr>
              <a:t>叫</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a:t>
            </a:r>
          </a:p>
          <a:p>
            <a:pPr algn="l">
              <a:lnSpc>
                <a:spcPts val="1500"/>
              </a:lnSpc>
              <a:buFont typeface="Arial" panose="020B0604020202020204" pitchFamily="34" charset="0"/>
              <a:buChar char="•"/>
            </a:pPr>
            <a:r>
              <a:rPr lang="zh-TW" altLang="en-US" sz="1200" b="0" i="0">
                <a:solidFill>
                  <a:srgbClr val="242424"/>
                </a:solidFill>
                <a:effectLst/>
                <a:latin typeface="source-serif-pro"/>
              </a:rPr>
              <a:t>一張與</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同</a:t>
            </a:r>
            <a:r>
              <a:rPr lang="en-US" altLang="zh-TW" sz="1200" b="0" i="0">
                <a:solidFill>
                  <a:srgbClr val="242424"/>
                </a:solidFill>
                <a:effectLst/>
                <a:latin typeface="source-serif-pro"/>
              </a:rPr>
              <a:t>class</a:t>
            </a:r>
            <a:r>
              <a:rPr lang="zh-TW" altLang="en-US" sz="1200" b="0" i="0">
                <a:solidFill>
                  <a:srgbClr val="242424"/>
                </a:solidFill>
                <a:effectLst/>
                <a:latin typeface="source-serif-pro"/>
              </a:rPr>
              <a:t>的圖，是</a:t>
            </a:r>
            <a:r>
              <a:rPr lang="en-US" altLang="zh-TW" sz="1200" b="0" i="0">
                <a:solidFill>
                  <a:srgbClr val="242424"/>
                </a:solidFill>
                <a:effectLst/>
                <a:latin typeface="source-serif-pro"/>
              </a:rPr>
              <a:t>positive</a:t>
            </a:r>
            <a:r>
              <a:rPr lang="zh-TW" altLang="en-US" sz="1200" b="0" i="0">
                <a:solidFill>
                  <a:srgbClr val="242424"/>
                </a:solidFill>
                <a:effectLst/>
                <a:latin typeface="source-serif-pro"/>
              </a:rPr>
              <a:t>。</a:t>
            </a:r>
          </a:p>
          <a:p>
            <a:pPr algn="l">
              <a:lnSpc>
                <a:spcPts val="1500"/>
              </a:lnSpc>
              <a:buFont typeface="Arial" panose="020B0604020202020204" pitchFamily="34" charset="0"/>
              <a:buChar char="•"/>
            </a:pPr>
            <a:r>
              <a:rPr lang="zh-TW" altLang="en-US" sz="1200" b="0" i="0">
                <a:solidFill>
                  <a:srgbClr val="242424"/>
                </a:solidFill>
                <a:effectLst/>
                <a:latin typeface="source-serif-pro"/>
              </a:rPr>
              <a:t>一張與</a:t>
            </a:r>
            <a:r>
              <a:rPr lang="en-US" altLang="zh-TW" sz="1200" b="0" i="0">
                <a:solidFill>
                  <a:srgbClr val="242424"/>
                </a:solidFill>
                <a:effectLst/>
                <a:latin typeface="source-serif-pro"/>
              </a:rPr>
              <a:t>anchor</a:t>
            </a:r>
            <a:r>
              <a:rPr lang="zh-TW" altLang="en-US" sz="1200" b="0" i="0">
                <a:solidFill>
                  <a:srgbClr val="242424"/>
                </a:solidFill>
                <a:effectLst/>
                <a:latin typeface="source-serif-pro"/>
              </a:rPr>
              <a:t>不同</a:t>
            </a:r>
            <a:r>
              <a:rPr lang="en-US" altLang="zh-TW" sz="1200" b="0" i="0">
                <a:solidFill>
                  <a:srgbClr val="242424"/>
                </a:solidFill>
                <a:effectLst/>
                <a:latin typeface="source-serif-pro"/>
              </a:rPr>
              <a:t>class</a:t>
            </a:r>
            <a:r>
              <a:rPr lang="zh-TW" altLang="en-US" sz="1200" b="0" i="0">
                <a:solidFill>
                  <a:srgbClr val="242424"/>
                </a:solidFill>
                <a:effectLst/>
                <a:latin typeface="source-serif-pro"/>
              </a:rPr>
              <a:t>的圖，是</a:t>
            </a:r>
            <a:r>
              <a:rPr lang="en-US" altLang="zh-TW" sz="1200" b="0" i="0">
                <a:solidFill>
                  <a:srgbClr val="242424"/>
                </a:solidFill>
                <a:effectLst/>
                <a:latin typeface="source-serif-pro"/>
              </a:rPr>
              <a:t>negative</a:t>
            </a:r>
            <a:r>
              <a:rPr lang="zh-TW" altLang="en-US" sz="1200" b="0" i="0">
                <a:solidFill>
                  <a:srgbClr val="242424"/>
                </a:solidFill>
                <a:effectLst/>
                <a:latin typeface="source-serif-pro"/>
              </a:rPr>
              <a:t>。</a:t>
            </a:r>
            <a:endParaRPr lang="en-US" altLang="zh-TW" sz="1200" b="0" i="0">
              <a:solidFill>
                <a:srgbClr val="242424"/>
              </a:solidFill>
              <a:effectLst/>
              <a:latin typeface="source-serif-pro"/>
            </a:endParaRPr>
          </a:p>
          <a:p>
            <a:pPr algn="l">
              <a:lnSpc>
                <a:spcPts val="1500"/>
              </a:lnSpc>
            </a:pPr>
            <a:r>
              <a:rPr lang="zh-TW" altLang="en-US" sz="1200" b="0" i="0">
                <a:solidFill>
                  <a:srgbClr val="242424"/>
                </a:solidFill>
                <a:effectLst/>
                <a:latin typeface="source-serif-pro"/>
              </a:rPr>
              <a:t>目的是：</a:t>
            </a:r>
            <a:r>
              <a:rPr lang="en-US" altLang="zh-TW" sz="1200" b="0" i="0">
                <a:solidFill>
                  <a:srgbClr val="242424"/>
                </a:solidFill>
                <a:effectLst/>
                <a:latin typeface="source-serif-pro"/>
              </a:rPr>
              <a:t>distance(A,P)&lt;distance(A,N),</a:t>
            </a:r>
          </a:p>
          <a:p>
            <a:pPr algn="l">
              <a:lnSpc>
                <a:spcPts val="1500"/>
              </a:lnSpc>
            </a:pPr>
            <a:r>
              <a:rPr lang="zh-TW" altLang="en-US" sz="1200" b="0" i="0">
                <a:solidFill>
                  <a:srgbClr val="242424"/>
                </a:solidFill>
                <a:effectLst/>
                <a:latin typeface="source-serif-pro"/>
              </a:rPr>
              <a:t>進而改寫成：</a:t>
            </a:r>
            <a:r>
              <a:rPr lang="en-US" altLang="zh-TW" sz="1200" b="0" i="0">
                <a:solidFill>
                  <a:srgbClr val="242424"/>
                </a:solidFill>
                <a:effectLst/>
                <a:latin typeface="source-serif-pro"/>
              </a:rPr>
              <a:t>distance(A,P)-distance(A,N)&lt;0</a:t>
            </a:r>
          </a:p>
          <a:p>
            <a:pPr algn="l">
              <a:lnSpc>
                <a:spcPts val="1500"/>
              </a:lnSpc>
            </a:pPr>
            <a:r>
              <a:rPr lang="zh-TW" altLang="en-US" sz="1200" b="0" i="0">
                <a:solidFill>
                  <a:srgbClr val="242424"/>
                </a:solidFill>
                <a:effectLst/>
                <a:latin typeface="source-serif-pro"/>
              </a:rPr>
              <a:t>為了避免</a:t>
            </a:r>
            <a:r>
              <a:rPr lang="en-US" altLang="zh-TW" sz="1200" b="0" i="0">
                <a:solidFill>
                  <a:srgbClr val="242424"/>
                </a:solidFill>
                <a:effectLst/>
                <a:latin typeface="source-serif-pro"/>
              </a:rPr>
              <a:t>model</a:t>
            </a:r>
            <a:r>
              <a:rPr lang="zh-TW" altLang="en-US" sz="1200" b="0" i="0">
                <a:solidFill>
                  <a:srgbClr val="242424"/>
                </a:solidFill>
                <a:effectLst/>
                <a:latin typeface="source-serif-pro"/>
              </a:rPr>
              <a:t>沒有學，所加了一個</a:t>
            </a:r>
            <a:r>
              <a:rPr lang="en-US" altLang="zh-TW" sz="1200" b="0" i="0">
                <a:solidFill>
                  <a:srgbClr val="242424"/>
                </a:solidFill>
                <a:effectLst/>
                <a:latin typeface="source-serif-pro"/>
              </a:rPr>
              <a:t>margin parameter</a:t>
            </a:r>
          </a:p>
          <a:p>
            <a:pPr algn="l">
              <a:lnSpc>
                <a:spcPts val="1500"/>
              </a:lnSpc>
            </a:pPr>
            <a:r>
              <a:rPr lang="en-US" altLang="zh-TW" sz="1200" b="0" i="0">
                <a:solidFill>
                  <a:srgbClr val="242424"/>
                </a:solidFill>
                <a:effectLst/>
                <a:latin typeface="source-serif-pro"/>
              </a:rPr>
              <a:t>distance(A,P)-distance(A,N)+</a:t>
            </a:r>
            <a:r>
              <a:rPr lang="en-US" altLang="zh-TW" sz="1200" b="0" i="0">
                <a:solidFill>
                  <a:srgbClr val="FF0000"/>
                </a:solidFill>
                <a:effectLst/>
                <a:latin typeface="source-serif-pro"/>
              </a:rPr>
              <a:t>margin</a:t>
            </a:r>
            <a:r>
              <a:rPr lang="en-US" altLang="zh-TW" sz="1200" b="0" i="0">
                <a:solidFill>
                  <a:srgbClr val="242424"/>
                </a:solidFill>
                <a:effectLst/>
                <a:latin typeface="source-serif-pro"/>
              </a:rPr>
              <a:t> &lt;0</a:t>
            </a:r>
          </a:p>
          <a:p>
            <a:pPr algn="l">
              <a:lnSpc>
                <a:spcPts val="1500"/>
              </a:lnSpc>
            </a:pPr>
            <a:r>
              <a:rPr lang="zh-TW" altLang="en-US" sz="1200" b="0" i="0">
                <a:solidFill>
                  <a:srgbClr val="242424"/>
                </a:solidFill>
                <a:effectLst/>
                <a:latin typeface="source-serif-pro"/>
              </a:rPr>
              <a:t>最後</a:t>
            </a:r>
            <a:r>
              <a:rPr lang="en-US" altLang="zh-TW" sz="1200" b="0" i="0">
                <a:solidFill>
                  <a:srgbClr val="242424"/>
                </a:solidFill>
                <a:effectLst/>
                <a:latin typeface="source-serif-pro"/>
              </a:rPr>
              <a:t>loss function</a:t>
            </a:r>
            <a:r>
              <a:rPr lang="zh-TW" altLang="en-US" sz="1200" b="0" i="0">
                <a:solidFill>
                  <a:srgbClr val="242424"/>
                </a:solidFill>
                <a:effectLst/>
                <a:latin typeface="source-serif-pro"/>
              </a:rPr>
              <a:t>是：</a:t>
            </a:r>
            <a:r>
              <a:rPr lang="en-US" altLang="zh-TW" sz="1200" b="0" i="0">
                <a:solidFill>
                  <a:srgbClr val="242424"/>
                </a:solidFill>
                <a:effectLst/>
                <a:latin typeface="source-serif-pro"/>
              </a:rPr>
              <a:t>L = max(  d(A,P) — d(A,N) + margin,  0 )</a:t>
            </a:r>
          </a:p>
          <a:p>
            <a:pPr algn="l">
              <a:lnSpc>
                <a:spcPts val="1500"/>
              </a:lnSpc>
            </a:pPr>
            <a:endParaRPr lang="en-US" altLang="zh-TW" sz="1050" b="0" i="0">
              <a:solidFill>
                <a:srgbClr val="242424"/>
              </a:solidFill>
              <a:effectLst/>
              <a:latin typeface="source-serif-pro"/>
            </a:endParaRPr>
          </a:p>
          <a:p>
            <a:pPr algn="l">
              <a:lnSpc>
                <a:spcPts val="1500"/>
              </a:lnSpc>
            </a:pPr>
            <a:r>
              <a:rPr lang="zh-TW" altLang="en-US" sz="1200" b="1" i="0">
                <a:solidFill>
                  <a:srgbClr val="242424"/>
                </a:solidFill>
                <a:effectLst/>
                <a:latin typeface="sohne"/>
              </a:rPr>
              <a:t>三種</a:t>
            </a:r>
            <a:r>
              <a:rPr lang="en-US" altLang="zh-TW" sz="1200" b="1" i="0">
                <a:solidFill>
                  <a:srgbClr val="242424"/>
                </a:solidFill>
                <a:effectLst/>
                <a:latin typeface="sohne"/>
              </a:rPr>
              <a:t>triplets</a:t>
            </a:r>
          </a:p>
          <a:p>
            <a:pPr algn="l">
              <a:lnSpc>
                <a:spcPts val="1500"/>
              </a:lnSpc>
            </a:pPr>
            <a:r>
              <a:rPr lang="zh-TW" altLang="en-US" sz="1200" b="0" i="0">
                <a:solidFill>
                  <a:srgbClr val="242424"/>
                </a:solidFill>
                <a:effectLst/>
                <a:latin typeface="source-serif-pro"/>
              </a:rPr>
              <a:t>為了</a:t>
            </a:r>
            <a:r>
              <a:rPr lang="en-US" altLang="zh-TW" sz="1200" b="0" i="0">
                <a:solidFill>
                  <a:srgbClr val="242424"/>
                </a:solidFill>
                <a:effectLst/>
                <a:latin typeface="source-serif-pro"/>
              </a:rPr>
              <a:t>model</a:t>
            </a:r>
            <a:r>
              <a:rPr lang="zh-TW" altLang="en-US" sz="1200" b="0" i="0">
                <a:solidFill>
                  <a:srgbClr val="242424"/>
                </a:solidFill>
                <a:effectLst/>
                <a:latin typeface="source-serif-pro"/>
              </a:rPr>
              <a:t>可以清楚學會分類，</a:t>
            </a:r>
            <a:r>
              <a:rPr lang="en-US" altLang="zh-TW" sz="1200" b="0" i="0">
                <a:solidFill>
                  <a:srgbClr val="242424"/>
                </a:solidFill>
                <a:effectLst/>
                <a:latin typeface="source-serif-pro"/>
              </a:rPr>
              <a:t>triplet</a:t>
            </a:r>
            <a:r>
              <a:rPr lang="zh-TW" altLang="en-US" sz="1200" b="0" i="0">
                <a:solidFill>
                  <a:srgbClr val="242424"/>
                </a:solidFill>
                <a:effectLst/>
                <a:latin typeface="source-serif-pro"/>
              </a:rPr>
              <a:t>會分為三類：</a:t>
            </a:r>
          </a:p>
          <a:p>
            <a:pPr algn="l">
              <a:lnSpc>
                <a:spcPts val="1500"/>
              </a:lnSpc>
              <a:buFont typeface="+mj-lt"/>
              <a:buAutoNum type="arabicPeriod"/>
            </a:pPr>
            <a:r>
              <a:rPr lang="en-US" altLang="zh-TW" sz="1200" b="0" i="0">
                <a:solidFill>
                  <a:srgbClr val="242424"/>
                </a:solidFill>
                <a:effectLst/>
                <a:latin typeface="source-serif-pro"/>
              </a:rPr>
              <a:t>easy triplets: loss</a:t>
            </a:r>
            <a:r>
              <a:rPr lang="zh-TW" altLang="en-US" sz="1200" b="0" i="0">
                <a:solidFill>
                  <a:srgbClr val="242424"/>
                </a:solidFill>
                <a:effectLst/>
                <a:latin typeface="source-serif-pro"/>
              </a:rPr>
              <a:t>為</a:t>
            </a:r>
            <a:r>
              <a:rPr lang="en-US" altLang="zh-TW" sz="1200" b="0" i="0">
                <a:solidFill>
                  <a:srgbClr val="242424"/>
                </a:solidFill>
                <a:effectLst/>
                <a:latin typeface="source-serif-pro"/>
              </a:rPr>
              <a:t>0,   d(A,P)+margin &lt;d(A,N)</a:t>
            </a:r>
          </a:p>
          <a:p>
            <a:pPr algn="l">
              <a:lnSpc>
                <a:spcPts val="1500"/>
              </a:lnSpc>
              <a:buFont typeface="+mj-lt"/>
              <a:buAutoNum type="arabicPeriod"/>
            </a:pPr>
            <a:r>
              <a:rPr lang="en-US" altLang="zh-TW" sz="1200" b="0" i="0">
                <a:solidFill>
                  <a:srgbClr val="242424"/>
                </a:solidFill>
                <a:effectLst/>
                <a:latin typeface="source-serif-pro"/>
              </a:rPr>
              <a:t>hard triplets:  negative </a:t>
            </a:r>
            <a:r>
              <a:rPr lang="zh-TW" altLang="en-US" sz="1200" b="0" i="0">
                <a:solidFill>
                  <a:srgbClr val="242424"/>
                </a:solidFill>
                <a:effectLst/>
                <a:latin typeface="source-serif-pro"/>
              </a:rPr>
              <a:t>比</a:t>
            </a:r>
            <a:r>
              <a:rPr lang="en-US" altLang="zh-TW" sz="1200" b="0" i="0">
                <a:solidFill>
                  <a:srgbClr val="242424"/>
                </a:solidFill>
                <a:effectLst/>
                <a:latin typeface="source-serif-pro"/>
              </a:rPr>
              <a:t>positive</a:t>
            </a:r>
            <a:r>
              <a:rPr lang="zh-TW" altLang="en-US" sz="1200" b="0" i="0">
                <a:solidFill>
                  <a:srgbClr val="242424"/>
                </a:solidFill>
                <a:effectLst/>
                <a:latin typeface="source-serif-pro"/>
              </a:rPr>
              <a:t>更近</a:t>
            </a:r>
            <a:r>
              <a:rPr lang="en-US" altLang="zh-TW" sz="1200" b="0" i="0">
                <a:solidFill>
                  <a:srgbClr val="242424"/>
                </a:solidFill>
                <a:effectLst/>
                <a:latin typeface="source-serif-pro"/>
              </a:rPr>
              <a:t>anchor, d(A,N)&lt;d(A,P)</a:t>
            </a:r>
          </a:p>
          <a:p>
            <a:pPr algn="l">
              <a:lnSpc>
                <a:spcPts val="1500"/>
              </a:lnSpc>
              <a:buFont typeface="+mj-lt"/>
              <a:buAutoNum type="arabicPeriod"/>
            </a:pPr>
            <a:r>
              <a:rPr lang="en-US" altLang="zh-TW" sz="1200" b="0" i="0">
                <a:solidFill>
                  <a:srgbClr val="242424"/>
                </a:solidFill>
                <a:effectLst/>
                <a:latin typeface="source-serif-pro"/>
              </a:rPr>
              <a:t>semi-hard triplets: triplets positive </a:t>
            </a:r>
            <a:r>
              <a:rPr lang="zh-TW" altLang="en-US" sz="1200" b="0" i="0">
                <a:solidFill>
                  <a:srgbClr val="242424"/>
                </a:solidFill>
                <a:effectLst/>
                <a:latin typeface="source-serif-pro"/>
              </a:rPr>
              <a:t>比</a:t>
            </a:r>
            <a:r>
              <a:rPr lang="en-US" altLang="zh-TW" sz="1200" b="0" i="0">
                <a:solidFill>
                  <a:srgbClr val="242424"/>
                </a:solidFill>
                <a:effectLst/>
                <a:latin typeface="source-serif-pro"/>
              </a:rPr>
              <a:t>negative</a:t>
            </a:r>
            <a:r>
              <a:rPr lang="zh-TW" altLang="en-US" sz="1200" b="0" i="0">
                <a:solidFill>
                  <a:srgbClr val="242424"/>
                </a:solidFill>
                <a:effectLst/>
                <a:latin typeface="source-serif-pro"/>
              </a:rPr>
              <a:t>近，而</a:t>
            </a:r>
            <a:r>
              <a:rPr lang="en-US" altLang="zh-TW" sz="1200" b="0" i="0">
                <a:solidFill>
                  <a:srgbClr val="242424"/>
                </a:solidFill>
                <a:effectLst/>
                <a:latin typeface="source-serif-pro"/>
              </a:rPr>
              <a:t>positive </a:t>
            </a:r>
            <a:r>
              <a:rPr lang="zh-TW" altLang="en-US" sz="1200" b="0" i="0">
                <a:solidFill>
                  <a:srgbClr val="242424"/>
                </a:solidFill>
                <a:effectLst/>
                <a:latin typeface="source-serif-pro"/>
              </a:rPr>
              <a:t>仍然有正的</a:t>
            </a:r>
            <a:r>
              <a:rPr lang="en-US" altLang="zh-TW" sz="1200" b="0" i="0">
                <a:solidFill>
                  <a:srgbClr val="242424"/>
                </a:solidFill>
                <a:effectLst/>
                <a:latin typeface="source-serif-pro"/>
              </a:rPr>
              <a:t>loss</a:t>
            </a:r>
            <a:br>
              <a:rPr lang="en-US" altLang="zh-TW" sz="1200" b="0" i="0">
                <a:solidFill>
                  <a:srgbClr val="242424"/>
                </a:solidFill>
                <a:effectLst/>
                <a:latin typeface="source-serif-pro"/>
              </a:rPr>
            </a:br>
            <a:r>
              <a:rPr lang="en-US" altLang="zh-TW" sz="1200" b="0" i="0">
                <a:solidFill>
                  <a:srgbClr val="242424"/>
                </a:solidFill>
                <a:effectLst/>
                <a:latin typeface="source-serif-pro"/>
              </a:rPr>
              <a:t>d(A,P)  &lt;  d(A,N)  &lt;  d(A,P)+margin</a:t>
            </a:r>
          </a:p>
          <a:p>
            <a:pPr algn="l">
              <a:lnSpc>
                <a:spcPts val="1500"/>
              </a:lnSpc>
              <a:buFont typeface="+mj-lt"/>
              <a:buAutoNum type="arabicPeriod"/>
            </a:pPr>
            <a:endParaRPr lang="en-US" altLang="zh-TW" sz="1200" b="0">
              <a:solidFill>
                <a:srgbClr val="242424"/>
              </a:solidFill>
              <a:effectLst/>
              <a:latin typeface="source-serif-pro"/>
            </a:endParaRPr>
          </a:p>
          <a:p>
            <a:pPr algn="l">
              <a:lnSpc>
                <a:spcPts val="1500"/>
              </a:lnSpc>
            </a:pPr>
            <a:r>
              <a:rPr lang="zh-TW" altLang="en-US" sz="1200">
                <a:solidFill>
                  <a:srgbClr val="242424"/>
                </a:solidFill>
                <a:effectLst/>
                <a:latin typeface="source-serif-pro"/>
              </a:rPr>
              <a:t>衡量結果工具：</a:t>
            </a:r>
            <a:r>
              <a:rPr lang="en-US" altLang="zh-TW" sz="1200">
                <a:solidFill>
                  <a:srgbClr val="242424"/>
                </a:solidFill>
                <a:effectLst/>
                <a:latin typeface="source-serif-pro"/>
              </a:rPr>
              <a:t>ROC</a:t>
            </a:r>
            <a:r>
              <a:rPr lang="zh-TW" altLang="en-US" sz="1200">
                <a:solidFill>
                  <a:srgbClr val="242424"/>
                </a:solidFill>
                <a:effectLst/>
                <a:latin typeface="source-serif-pro"/>
              </a:rPr>
              <a:t>，</a:t>
            </a:r>
            <a:r>
              <a:rPr lang="en-US" altLang="zh-TW" sz="1200">
                <a:solidFill>
                  <a:srgbClr val="242424"/>
                </a:solidFill>
                <a:effectLst/>
                <a:latin typeface="source-serif-pro"/>
              </a:rPr>
              <a:t>AUC</a:t>
            </a:r>
          </a:p>
          <a:p>
            <a:pPr marL="228600" indent="-228600" algn="l">
              <a:lnSpc>
                <a:spcPts val="1500"/>
              </a:lnSpc>
              <a:buFont typeface="+mj-lt"/>
              <a:buAutoNum type="arabicPeriod"/>
            </a:pPr>
            <a:r>
              <a:rPr lang="zh-TW" altLang="en-US" sz="1200" b="0">
                <a:solidFill>
                  <a:srgbClr val="242424"/>
                </a:solidFill>
                <a:effectLst/>
                <a:latin typeface="source-serif-pro"/>
              </a:rPr>
              <a:t>傳統的</a:t>
            </a:r>
            <a:r>
              <a:rPr lang="en-US" altLang="zh-TW" sz="1200" b="0">
                <a:solidFill>
                  <a:srgbClr val="242424"/>
                </a:solidFill>
                <a:effectLst/>
                <a:latin typeface="source-serif-pro"/>
              </a:rPr>
              <a:t>confuse matrix </a:t>
            </a:r>
            <a:r>
              <a:rPr lang="zh-TW" altLang="en-US" sz="1200" b="0">
                <a:solidFill>
                  <a:srgbClr val="242424"/>
                </a:solidFill>
                <a:effectLst/>
                <a:latin typeface="source-serif-pro"/>
              </a:rPr>
              <a:t>已經不再適用，因為則重點應該是在</a:t>
            </a:r>
            <a:r>
              <a:rPr lang="en-US" altLang="zh-TW" sz="1200" b="0">
                <a:solidFill>
                  <a:srgbClr val="242424"/>
                </a:solidFill>
                <a:effectLst/>
                <a:latin typeface="source-serif-pro"/>
              </a:rPr>
              <a:t>threoshold</a:t>
            </a:r>
            <a:r>
              <a:rPr lang="zh-TW" altLang="en-US" sz="1200" b="0">
                <a:solidFill>
                  <a:srgbClr val="242424"/>
                </a:solidFill>
                <a:effectLst/>
                <a:latin typeface="source-serif-pro"/>
              </a:rPr>
              <a:t>的選擇上，這才可以衡量。如果兩張圖片來自同一類，則距離應為“低”，如果圖片來自不同類，則距離應為“高”。所以我們需要一個閾值：如果發現的距離低於閾值，那麼這是一個「相同」的決定，如果距離高於閾值，那麼這是一個「不同」的決定。</a:t>
            </a:r>
            <a:endParaRPr lang="en-US" altLang="zh-TW" sz="1200" b="0">
              <a:solidFill>
                <a:srgbClr val="242424"/>
              </a:solidFill>
              <a:effectLst/>
              <a:latin typeface="source-serif-pro"/>
            </a:endParaRPr>
          </a:p>
          <a:p>
            <a:pPr marL="228600" indent="-228600" algn="l">
              <a:lnSpc>
                <a:spcPts val="1500"/>
              </a:lnSpc>
              <a:buFont typeface="+mj-lt"/>
              <a:buAutoNum type="arabicPeriod"/>
            </a:pPr>
            <a:r>
              <a:rPr lang="zh-TW" altLang="en-US" sz="1200" b="0">
                <a:solidFill>
                  <a:srgbClr val="242424"/>
                </a:solidFill>
                <a:effectLst/>
                <a:latin typeface="source-serif-pro"/>
              </a:rPr>
              <a:t>我們必須仔細選擇這個閾值。太低意味著我們會有很高的精準度</a:t>
            </a:r>
            <a:r>
              <a:rPr lang="en-US" altLang="zh-TW" sz="1200" b="0">
                <a:solidFill>
                  <a:srgbClr val="242424"/>
                </a:solidFill>
                <a:effectLst/>
                <a:latin typeface="source-serif-pro"/>
              </a:rPr>
              <a:t>(</a:t>
            </a:r>
            <a:r>
              <a:rPr lang="en-US" altLang="zh-TW" sz="1050" b="0" i="0">
                <a:solidFill>
                  <a:srgbClr val="242424"/>
                </a:solidFill>
                <a:effectLst/>
                <a:latin typeface="source-serif-pro"/>
              </a:rPr>
              <a:t>high precision</a:t>
            </a:r>
            <a:r>
              <a:rPr lang="en-US" altLang="zh-TW" sz="1200" b="0">
                <a:solidFill>
                  <a:srgbClr val="242424"/>
                </a:solidFill>
                <a:effectLst/>
                <a:latin typeface="source-serif-pro"/>
              </a:rPr>
              <a:t>)</a:t>
            </a:r>
            <a:r>
              <a:rPr lang="zh-TW" altLang="en-US" sz="1200" b="0">
                <a:solidFill>
                  <a:srgbClr val="242424"/>
                </a:solidFill>
                <a:effectLst/>
                <a:latin typeface="source-serif-pro"/>
              </a:rPr>
              <a:t>，但也會有太多的漏報</a:t>
            </a:r>
            <a:r>
              <a:rPr lang="en-US" altLang="zh-TW" sz="1200" b="0">
                <a:solidFill>
                  <a:srgbClr val="242424"/>
                </a:solidFill>
                <a:effectLst/>
                <a:latin typeface="source-serif-pro"/>
              </a:rPr>
              <a:t>(FN: </a:t>
            </a:r>
            <a:r>
              <a:rPr lang="en-US" altLang="zh-TW" sz="1050" b="0" i="0">
                <a:solidFill>
                  <a:srgbClr val="242424"/>
                </a:solidFill>
                <a:effectLst/>
                <a:latin typeface="source-serif-pro"/>
              </a:rPr>
              <a:t>false negatives</a:t>
            </a:r>
            <a:r>
              <a:rPr lang="en-US" altLang="zh-TW" sz="1200" b="0">
                <a:solidFill>
                  <a:srgbClr val="242424"/>
                </a:solidFill>
                <a:effectLst/>
                <a:latin typeface="source-serif-pro"/>
              </a:rPr>
              <a:t>)</a:t>
            </a:r>
            <a:r>
              <a:rPr lang="zh-TW" altLang="en-US" sz="1200" b="0">
                <a:solidFill>
                  <a:srgbClr val="242424"/>
                </a:solidFill>
                <a:effectLst/>
                <a:latin typeface="source-serif-pro"/>
              </a:rPr>
              <a:t>。太高了，我們就會有太多誤報 </a:t>
            </a:r>
            <a:r>
              <a:rPr lang="en-US" altLang="zh-TW" sz="1200" b="0">
                <a:solidFill>
                  <a:srgbClr val="242424"/>
                </a:solidFill>
                <a:effectLst/>
                <a:latin typeface="source-serif-pro"/>
              </a:rPr>
              <a:t>(FP: </a:t>
            </a:r>
            <a:r>
              <a:rPr lang="en-US" altLang="zh-TW" sz="1050" b="0" i="0">
                <a:solidFill>
                  <a:srgbClr val="242424"/>
                </a:solidFill>
                <a:effectLst/>
                <a:latin typeface="source-serif-pro"/>
              </a:rPr>
              <a:t>false positives</a:t>
            </a:r>
            <a:r>
              <a:rPr lang="en-US" altLang="zh-TW" sz="1200" b="0">
                <a:solidFill>
                  <a:srgbClr val="242424"/>
                </a:solidFill>
                <a:effectLst/>
                <a:latin typeface="source-serif-pro"/>
              </a:rPr>
              <a:t>)</a:t>
            </a:r>
            <a:r>
              <a:rPr lang="zh-TW" altLang="en-US" sz="1200" b="0">
                <a:solidFill>
                  <a:srgbClr val="242424"/>
                </a:solidFill>
                <a:effectLst/>
                <a:latin typeface="source-serif-pro"/>
              </a:rPr>
              <a:t>。這是一個</a:t>
            </a:r>
            <a:r>
              <a:rPr lang="en-US" altLang="zh-TW" sz="1200" b="0">
                <a:solidFill>
                  <a:srgbClr val="242424"/>
                </a:solidFill>
                <a:effectLst/>
                <a:latin typeface="source-serif-pro"/>
              </a:rPr>
              <a:t>ROC</a:t>
            </a:r>
            <a:r>
              <a:rPr lang="zh-TW" altLang="en-US" sz="1200" b="0">
                <a:solidFill>
                  <a:srgbClr val="242424"/>
                </a:solidFill>
                <a:effectLst/>
                <a:latin typeface="source-serif-pro"/>
              </a:rPr>
              <a:t>曲線問題。因此，評估指標之一可以是曲線下面積 </a:t>
            </a:r>
            <a:r>
              <a:rPr lang="en-US" altLang="zh-TW" sz="1200" b="0">
                <a:solidFill>
                  <a:srgbClr val="242424"/>
                </a:solidFill>
                <a:effectLst/>
                <a:latin typeface="source-serif-pro"/>
              </a:rPr>
              <a:t>(AUC)</a:t>
            </a:r>
            <a:r>
              <a:rPr lang="zh-TW" altLang="en-US" sz="1200" b="0">
                <a:solidFill>
                  <a:srgbClr val="242424"/>
                </a:solidFill>
                <a:effectLst/>
                <a:latin typeface="source-serif-pro"/>
              </a:rPr>
              <a:t>。</a:t>
            </a:r>
          </a:p>
          <a:p>
            <a:pPr algn="l">
              <a:lnSpc>
                <a:spcPts val="1500"/>
              </a:lnSpc>
              <a:buFont typeface="+mj-lt"/>
              <a:buAutoNum type="arabicPeriod"/>
            </a:pPr>
            <a:endParaRPr lang="en-US" altLang="zh-TW" sz="1200" b="0" i="0">
              <a:solidFill>
                <a:srgbClr val="242424"/>
              </a:solidFill>
              <a:effectLst/>
              <a:latin typeface="source-serif-pro"/>
            </a:endParaRPr>
          </a:p>
          <a:p>
            <a:pPr algn="l">
              <a:lnSpc>
                <a:spcPts val="1500"/>
              </a:lnSpc>
            </a:pPr>
            <a:endParaRPr lang="zh-TW" altLang="en-US" sz="1200" b="0" i="0">
              <a:solidFill>
                <a:srgbClr val="242424"/>
              </a:solidFill>
              <a:effectLst/>
              <a:latin typeface="source-serif-pro"/>
            </a:endParaRPr>
          </a:p>
          <a:p>
            <a:pPr algn="l">
              <a:lnSpc>
                <a:spcPts val="1500"/>
              </a:lnSpc>
            </a:pPr>
            <a:endParaRPr lang="en-US" altLang="zh-TW" sz="1600" b="0">
              <a:solidFill>
                <a:srgbClr val="242424"/>
              </a:solidFill>
              <a:effectLst/>
              <a:latin typeface="source-serif-pro"/>
            </a:endParaRPr>
          </a:p>
          <a:p>
            <a:pPr algn="l">
              <a:lnSpc>
                <a:spcPts val="1500"/>
              </a:lnSpc>
            </a:pPr>
            <a:endParaRPr lang="zh-TW" altLang="en-US" sz="1600" b="0" i="0">
              <a:solidFill>
                <a:srgbClr val="242424"/>
              </a:solidFill>
              <a:effectLst/>
              <a:latin typeface="source-serif-pro"/>
            </a:endParaRPr>
          </a:p>
          <a:p>
            <a:pPr>
              <a:lnSpc>
                <a:spcPts val="1500"/>
              </a:lnSpc>
            </a:pPr>
            <a:endParaRPr lang="zh-TW" altLang="en-US"/>
          </a:p>
        </p:txBody>
      </p:sp>
      <p:pic>
        <p:nvPicPr>
          <p:cNvPr id="4" name="圖片 3">
            <a:extLst>
              <a:ext uri="{FF2B5EF4-FFF2-40B4-BE49-F238E27FC236}">
                <a16:creationId xmlns:a16="http://schemas.microsoft.com/office/drawing/2014/main" id="{7B1B0ADD-F34C-DE58-7481-F529ADC873C9}"/>
              </a:ext>
            </a:extLst>
          </p:cNvPr>
          <p:cNvPicPr>
            <a:picLocks noChangeAspect="1"/>
          </p:cNvPicPr>
          <p:nvPr/>
        </p:nvPicPr>
        <p:blipFill>
          <a:blip r:embed="rId2"/>
          <a:stretch>
            <a:fillRect/>
          </a:stretch>
        </p:blipFill>
        <p:spPr>
          <a:xfrm>
            <a:off x="5076056" y="1844824"/>
            <a:ext cx="3770498" cy="1368152"/>
          </a:xfrm>
          <a:prstGeom prst="rect">
            <a:avLst/>
          </a:prstGeom>
        </p:spPr>
      </p:pic>
      <p:sp>
        <p:nvSpPr>
          <p:cNvPr id="6" name="文字方塊 5">
            <a:extLst>
              <a:ext uri="{FF2B5EF4-FFF2-40B4-BE49-F238E27FC236}">
                <a16:creationId xmlns:a16="http://schemas.microsoft.com/office/drawing/2014/main" id="{BB397D7A-39E0-0566-9680-FDAB1743C114}"/>
              </a:ext>
            </a:extLst>
          </p:cNvPr>
          <p:cNvSpPr txBox="1"/>
          <p:nvPr/>
        </p:nvSpPr>
        <p:spPr>
          <a:xfrm>
            <a:off x="323528" y="729225"/>
            <a:ext cx="7632848" cy="215444"/>
          </a:xfrm>
          <a:prstGeom prst="rect">
            <a:avLst/>
          </a:prstGeom>
          <a:noFill/>
        </p:spPr>
        <p:txBody>
          <a:bodyPr wrap="square">
            <a:spAutoFit/>
          </a:bodyPr>
          <a:lstStyle/>
          <a:p>
            <a:r>
              <a:rPr lang="en-US" altLang="zh-TW" sz="800"/>
              <a:t>https://medium.com/@crimy/one-shot-learning-siamese-networks-and-triplet-loss-with-keras-2885ed022352</a:t>
            </a:r>
            <a:endParaRPr lang="zh-TW" altLang="en-US" sz="800"/>
          </a:p>
        </p:txBody>
      </p:sp>
      <p:pic>
        <p:nvPicPr>
          <p:cNvPr id="7" name="圖片 6">
            <a:extLst>
              <a:ext uri="{FF2B5EF4-FFF2-40B4-BE49-F238E27FC236}">
                <a16:creationId xmlns:a16="http://schemas.microsoft.com/office/drawing/2014/main" id="{6FB80012-2DB6-0EB4-75CC-B23540E9B566}"/>
              </a:ext>
            </a:extLst>
          </p:cNvPr>
          <p:cNvPicPr>
            <a:picLocks noChangeAspect="1"/>
          </p:cNvPicPr>
          <p:nvPr/>
        </p:nvPicPr>
        <p:blipFill>
          <a:blip r:embed="rId3"/>
          <a:stretch>
            <a:fillRect/>
          </a:stretch>
        </p:blipFill>
        <p:spPr>
          <a:xfrm>
            <a:off x="5868144" y="3236372"/>
            <a:ext cx="2817412" cy="2208851"/>
          </a:xfrm>
          <a:prstGeom prst="rect">
            <a:avLst/>
          </a:prstGeom>
        </p:spPr>
      </p:pic>
      <p:pic>
        <p:nvPicPr>
          <p:cNvPr id="8" name="圖片 7">
            <a:extLst>
              <a:ext uri="{FF2B5EF4-FFF2-40B4-BE49-F238E27FC236}">
                <a16:creationId xmlns:a16="http://schemas.microsoft.com/office/drawing/2014/main" id="{004AFE08-3E9A-5220-F66F-A6846E345519}"/>
              </a:ext>
            </a:extLst>
          </p:cNvPr>
          <p:cNvPicPr>
            <a:picLocks noChangeAspect="1"/>
          </p:cNvPicPr>
          <p:nvPr/>
        </p:nvPicPr>
        <p:blipFill>
          <a:blip r:embed="rId4"/>
          <a:stretch>
            <a:fillRect/>
          </a:stretch>
        </p:blipFill>
        <p:spPr>
          <a:xfrm>
            <a:off x="4355976" y="3309167"/>
            <a:ext cx="1310120" cy="1284557"/>
          </a:xfrm>
          <a:prstGeom prst="rect">
            <a:avLst/>
          </a:prstGeom>
        </p:spPr>
      </p:pic>
    </p:spTree>
    <p:extLst>
      <p:ext uri="{BB962C8B-B14F-4D97-AF65-F5344CB8AC3E}">
        <p14:creationId xmlns:p14="http://schemas.microsoft.com/office/powerpoint/2010/main" val="389596078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6CCC66-BC67-5620-3926-362A30A179F3}"/>
              </a:ext>
            </a:extLst>
          </p:cNvPr>
          <p:cNvSpPr>
            <a:spLocks noGrp="1"/>
          </p:cNvSpPr>
          <p:nvPr>
            <p:ph type="title"/>
          </p:nvPr>
        </p:nvSpPr>
        <p:spPr/>
        <p:txBody>
          <a:bodyPr/>
          <a:lstStyle/>
          <a:p>
            <a:r>
              <a:rPr lang="en-US" altLang="zh-TW"/>
              <a:t>Chatbot Arena Elo </a:t>
            </a:r>
            <a:r>
              <a:rPr lang="zh-TW" altLang="en-US"/>
              <a:t>評分</a:t>
            </a:r>
          </a:p>
        </p:txBody>
      </p:sp>
      <p:sp>
        <p:nvSpPr>
          <p:cNvPr id="3" name="內容版面配置區 2">
            <a:extLst>
              <a:ext uri="{FF2B5EF4-FFF2-40B4-BE49-F238E27FC236}">
                <a16:creationId xmlns:a16="http://schemas.microsoft.com/office/drawing/2014/main" id="{432AB31E-76C0-0ECE-5403-690D8D73AB20}"/>
              </a:ext>
            </a:extLst>
          </p:cNvPr>
          <p:cNvSpPr>
            <a:spLocks noGrp="1"/>
          </p:cNvSpPr>
          <p:nvPr>
            <p:ph idx="1"/>
          </p:nvPr>
        </p:nvSpPr>
        <p:spPr/>
        <p:txBody>
          <a:bodyPr/>
          <a:lstStyle/>
          <a:p>
            <a:pPr marL="285750" indent="-285750">
              <a:buFont typeface="Arial" panose="020B0604020202020204" pitchFamily="34" charset="0"/>
              <a:buChar char="•"/>
            </a:pPr>
            <a:r>
              <a:rPr lang="en-US" altLang="zh-TW" sz="1400">
                <a:effectLst/>
              </a:rPr>
              <a:t>Chatbot Arena </a:t>
            </a:r>
            <a:r>
              <a:rPr lang="zh-TW" altLang="en-US" sz="1400">
                <a:effectLst/>
              </a:rPr>
              <a:t>平台內使用的測量系統，用於根據各種大型語言模型 </a:t>
            </a:r>
            <a:r>
              <a:rPr lang="en-US" altLang="zh-TW" sz="1400">
                <a:effectLst/>
              </a:rPr>
              <a:t>(LLM)</a:t>
            </a:r>
            <a:r>
              <a:rPr lang="zh-TW" altLang="en-US" sz="1400">
                <a:effectLst/>
              </a:rPr>
              <a:t>在匿名隨機戰鬥中的表現來評估其相對技能水平。</a:t>
            </a:r>
            <a:r>
              <a:rPr lang="en-US" altLang="zh-TW" sz="1400">
                <a:effectLst/>
              </a:rPr>
              <a:t>Chatbot Arena </a:t>
            </a:r>
            <a:r>
              <a:rPr lang="zh-TW" altLang="en-US" sz="1400">
                <a:effectLst/>
              </a:rPr>
              <a:t>卻選擇讓用戶提出一個問題，從兩個匿名 </a:t>
            </a:r>
            <a:r>
              <a:rPr lang="en-US" altLang="zh-TW" sz="1400">
                <a:effectLst/>
              </a:rPr>
              <a:t>AI </a:t>
            </a:r>
            <a:r>
              <a:rPr lang="zh-TW" altLang="en-US" sz="1400">
                <a:effectLst/>
              </a:rPr>
              <a:t>模型中獲得答案，並對哪個模型更好進行評分。這些評分會被匯總到一個排行榜上，</a:t>
            </a:r>
            <a:r>
              <a:rPr lang="en-US" altLang="zh-TW" sz="1400">
                <a:effectLst/>
              </a:rPr>
              <a:t>OpenAI </a:t>
            </a:r>
            <a:r>
              <a:rPr lang="zh-TW" altLang="en-US" sz="1400">
                <a:effectLst/>
              </a:rPr>
              <a:t>、</a:t>
            </a:r>
            <a:r>
              <a:rPr lang="en-US" altLang="zh-TW" sz="1400">
                <a:effectLst/>
              </a:rPr>
              <a:t>Google </a:t>
            </a:r>
            <a:r>
              <a:rPr lang="zh-TW" altLang="en-US" sz="1400">
                <a:effectLst/>
              </a:rPr>
              <a:t>和 </a:t>
            </a:r>
            <a:r>
              <a:rPr lang="en-US" altLang="zh-TW" sz="1400">
                <a:effectLst/>
              </a:rPr>
              <a:t>Meta Platforms </a:t>
            </a:r>
            <a:r>
              <a:rPr lang="zh-TW" altLang="en-US" sz="1400">
                <a:effectLst/>
              </a:rPr>
              <a:t>等矽谷巨頭與來自中國和歐洲的不太知名的新創公司，在這個排行榜上爭奪著霸主地位。</a:t>
            </a:r>
            <a:endParaRPr lang="en-US" altLang="zh-TW" sz="1400">
              <a:effectLst/>
            </a:endParaRP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這是一個以眾包方式進行匿名隨機戰鬥的 </a:t>
            </a:r>
            <a:r>
              <a:rPr lang="en-US" altLang="zh-TW" sz="1400">
                <a:effectLst/>
              </a:rPr>
              <a:t>LLM </a:t>
            </a:r>
            <a:r>
              <a:rPr lang="zh-TW" altLang="en-US" sz="1400">
                <a:effectLst/>
              </a:rPr>
              <a:t>基準平台。 </a:t>
            </a:r>
            <a:endParaRPr lang="en-US" altLang="zh-TW" sz="1400">
              <a:effectLst/>
            </a:endParaRPr>
          </a:p>
          <a:p>
            <a:pPr marL="285750" indent="-285750">
              <a:buFont typeface="Arial" panose="020B0604020202020204" pitchFamily="34" charset="0"/>
              <a:buChar char="•"/>
            </a:pPr>
            <a:r>
              <a:rPr lang="en-US" altLang="zh-TW" sz="1400">
                <a:effectLst/>
              </a:rPr>
              <a:t>https://huggingface.co/spaces/lmarena-ai/chatbot-arena-leaderboard</a:t>
            </a: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類似於國際象棋和其他競技遊戲中使用的 </a:t>
            </a:r>
            <a:r>
              <a:rPr lang="en-US" altLang="zh-TW" sz="1400">
                <a:effectLst/>
              </a:rPr>
              <a:t>Elo </a:t>
            </a:r>
            <a:r>
              <a:rPr lang="zh-TW" altLang="en-US" sz="1400">
                <a:effectLst/>
              </a:rPr>
              <a:t>評級系統，其中兩個玩家（在本例中為兩個 </a:t>
            </a:r>
            <a:r>
              <a:rPr lang="en-US" altLang="zh-TW" sz="1400">
                <a:effectLst/>
              </a:rPr>
              <a:t>LLM</a:t>
            </a:r>
            <a:r>
              <a:rPr lang="zh-TW" altLang="en-US" sz="1400">
                <a:effectLst/>
              </a:rPr>
              <a:t>）之間的每場比賽結果用於更新他們的評級。</a:t>
            </a:r>
            <a:endParaRPr lang="en-US" altLang="zh-TW" sz="1400">
              <a:effectLst/>
            </a:endParaRPr>
          </a:p>
          <a:p>
            <a:pPr marL="744538" lvl="3" indent="-285750">
              <a:buFont typeface="Arial" panose="020B0604020202020204" pitchFamily="34" charset="0"/>
              <a:buChar char="•"/>
            </a:pPr>
            <a:r>
              <a:rPr lang="en-US" altLang="zh-TW" sz="900">
                <a:effectLst/>
              </a:rPr>
              <a:t>Ps. </a:t>
            </a:r>
            <a:r>
              <a:rPr lang="en-US" altLang="zh-TW" sz="900" b="0" i="0">
                <a:solidFill>
                  <a:srgbClr val="1F1F1F"/>
                </a:solidFill>
                <a:effectLst/>
                <a:latin typeface="Arial" panose="020B0604020202020204" pitchFamily="34" charset="0"/>
              </a:rPr>
              <a:t>Elo</a:t>
            </a:r>
            <a:r>
              <a:rPr lang="zh-TW" altLang="en-US" sz="900" b="0" i="0">
                <a:solidFill>
                  <a:srgbClr val="1F1F1F"/>
                </a:solidFill>
                <a:effectLst/>
                <a:latin typeface="Arial" panose="020B0604020202020204" pitchFamily="34" charset="0"/>
              </a:rPr>
              <a:t>等級分制度（英語：</a:t>
            </a:r>
            <a:r>
              <a:rPr lang="en-US" altLang="zh-TW" sz="900" b="0" i="0">
                <a:solidFill>
                  <a:srgbClr val="1F1F1F"/>
                </a:solidFill>
                <a:effectLst/>
                <a:latin typeface="Arial" panose="020B0604020202020204" pitchFamily="34" charset="0"/>
              </a:rPr>
              <a:t>Elo rating system</a:t>
            </a:r>
            <a:r>
              <a:rPr lang="zh-TW" altLang="en-US" sz="900" b="0" i="0">
                <a:solidFill>
                  <a:srgbClr val="1F1F1F"/>
                </a:solidFill>
                <a:effectLst/>
                <a:latin typeface="Arial" panose="020B0604020202020204" pitchFamily="34" charset="0"/>
              </a:rPr>
              <a:t>）是指</a:t>
            </a:r>
            <a:r>
              <a:rPr lang="zh-TW" altLang="en-US" sz="900" b="0" i="0">
                <a:solidFill>
                  <a:srgbClr val="040C28"/>
                </a:solidFill>
                <a:effectLst/>
                <a:latin typeface="Arial" panose="020B0604020202020204" pitchFamily="34" charset="0"/>
              </a:rPr>
              <a:t>由匈牙利裔美國物理學家</a:t>
            </a:r>
            <a:r>
              <a:rPr lang="en-US" altLang="zh-TW" sz="900" b="0" i="0">
                <a:solidFill>
                  <a:srgbClr val="040C28"/>
                </a:solidFill>
                <a:effectLst/>
                <a:latin typeface="Arial" panose="020B0604020202020204" pitchFamily="34" charset="0"/>
              </a:rPr>
              <a:t>Arpad Elo</a:t>
            </a:r>
            <a:r>
              <a:rPr lang="zh-TW" altLang="en-US" sz="900" b="0" i="0">
                <a:solidFill>
                  <a:srgbClr val="040C28"/>
                </a:solidFill>
                <a:effectLst/>
                <a:latin typeface="Arial" panose="020B0604020202020204" pitchFamily="34" charset="0"/>
              </a:rPr>
              <a:t>創建的一個衡量各類對弈活動水準的評價方法</a:t>
            </a:r>
            <a:r>
              <a:rPr lang="zh-TW" altLang="en-US" sz="900" b="0" i="0">
                <a:solidFill>
                  <a:srgbClr val="1F1F1F"/>
                </a:solidFill>
                <a:effectLst/>
                <a:latin typeface="Arial" panose="020B0604020202020204" pitchFamily="34" charset="0"/>
              </a:rPr>
              <a:t>，是當今對弈水準評估公認的權威標準，且被廣泛用於西洋棋、圍棋、足球、籃球等運動。 線上遊戲的競技對戰系統也常採用此分級制度。</a:t>
            </a:r>
            <a:endParaRPr lang="en-US" altLang="zh-TW" sz="900" b="0" i="0">
              <a:solidFill>
                <a:srgbClr val="1F1F1F"/>
              </a:solidFill>
              <a:effectLst/>
              <a:latin typeface="Arial" panose="020B0604020202020204" pitchFamily="34" charset="0"/>
            </a:endParaRPr>
          </a:p>
          <a:p>
            <a:pPr marL="744538" lvl="3" indent="-285750">
              <a:buFont typeface="Arial" panose="020B0604020202020204" pitchFamily="34" charset="0"/>
              <a:buChar char="•"/>
            </a:pPr>
            <a:endParaRPr lang="zh-TW" altLang="en-US" sz="900">
              <a:effectLst/>
            </a:endParaRPr>
          </a:p>
          <a:p>
            <a:pPr marL="285750" indent="-285750">
              <a:buFont typeface="Arial" panose="020B0604020202020204" pitchFamily="34" charset="0"/>
              <a:buChar char="•"/>
            </a:pPr>
            <a:r>
              <a:rPr lang="zh-TW" altLang="en-US" sz="1400">
                <a:effectLst/>
              </a:rPr>
              <a:t>台灣人開發的 </a:t>
            </a:r>
            <a:r>
              <a:rPr lang="en-US" altLang="zh-TW" sz="1400">
                <a:effectLst/>
              </a:rPr>
              <a:t>AI </a:t>
            </a:r>
            <a:r>
              <a:rPr lang="zh-TW" altLang="en-US" sz="1400">
                <a:effectLst/>
              </a:rPr>
              <a:t>模型排行榜 </a:t>
            </a:r>
            <a:r>
              <a:rPr lang="en-US" altLang="zh-TW" sz="1400">
                <a:effectLst/>
              </a:rPr>
              <a:t>Chatbot Arena</a:t>
            </a:r>
            <a:r>
              <a:rPr lang="zh-TW" altLang="en-US" sz="1400">
                <a:effectLst/>
              </a:rPr>
              <a:t>，是矽谷投資人的風向球？唱片公司有</a:t>
            </a:r>
            <a:r>
              <a:rPr lang="en-US" altLang="zh-TW" sz="1400">
                <a:effectLst/>
              </a:rPr>
              <a:t>《</a:t>
            </a:r>
            <a:r>
              <a:rPr lang="zh-TW" altLang="en-US" sz="1400">
                <a:effectLst/>
              </a:rPr>
              <a:t>告示牌</a:t>
            </a:r>
            <a:r>
              <a:rPr lang="en-US" altLang="zh-TW" sz="1400">
                <a:effectLst/>
              </a:rPr>
              <a:t>》</a:t>
            </a:r>
            <a:r>
              <a:rPr lang="zh-TW" altLang="en-US" sz="1400">
                <a:effectLst/>
              </a:rPr>
              <a:t>單曲榜</a:t>
            </a:r>
            <a:r>
              <a:rPr lang="en-US" altLang="zh-TW" sz="1400">
                <a:effectLst/>
              </a:rPr>
              <a:t>(Billboard Hot 100)</a:t>
            </a:r>
            <a:r>
              <a:rPr lang="zh-TW" altLang="en-US" sz="1400">
                <a:effectLst/>
              </a:rPr>
              <a:t>。</a:t>
            </a:r>
            <a:r>
              <a:rPr lang="en-US" altLang="zh-TW" sz="1400">
                <a:effectLst/>
              </a:rPr>
              <a:t>NBA </a:t>
            </a:r>
            <a:r>
              <a:rPr lang="zh-TW" altLang="en-US" sz="1400">
                <a:effectLst/>
              </a:rPr>
              <a:t>有東西區排名。人工智慧則有由兩名大學生運營的網站 </a:t>
            </a:r>
            <a:r>
              <a:rPr lang="en-US" altLang="zh-TW" sz="1400">
                <a:effectLst/>
              </a:rPr>
              <a:t>Chatbot Arena </a:t>
            </a:r>
            <a:r>
              <a:rPr lang="zh-TW" altLang="en-US" sz="1400">
                <a:effectLst/>
              </a:rPr>
              <a:t>當作排行榜為各大投資者的熱門參考，其中一名開發人還是臺灣人？</a:t>
            </a:r>
            <a:endParaRPr lang="en-US" altLang="zh-TW" sz="1400">
              <a:effectLst/>
            </a:endParaRPr>
          </a:p>
          <a:p>
            <a:endParaRPr lang="zh-TW" altLang="en-US" sz="1400">
              <a:effectLst/>
            </a:endParaRPr>
          </a:p>
          <a:p>
            <a:endParaRPr lang="zh-TW" altLang="en-US" sz="1400">
              <a:effectLst/>
            </a:endParaRPr>
          </a:p>
        </p:txBody>
      </p:sp>
      <p:pic>
        <p:nvPicPr>
          <p:cNvPr id="4" name="圖片 3">
            <a:extLst>
              <a:ext uri="{FF2B5EF4-FFF2-40B4-BE49-F238E27FC236}">
                <a16:creationId xmlns:a16="http://schemas.microsoft.com/office/drawing/2014/main" id="{94C01AA5-209D-FBD3-D212-DCE8E7795683}"/>
              </a:ext>
            </a:extLst>
          </p:cNvPr>
          <p:cNvPicPr>
            <a:picLocks noChangeAspect="1"/>
          </p:cNvPicPr>
          <p:nvPr/>
        </p:nvPicPr>
        <p:blipFill>
          <a:blip r:embed="rId2"/>
          <a:stretch>
            <a:fillRect/>
          </a:stretch>
        </p:blipFill>
        <p:spPr>
          <a:xfrm>
            <a:off x="395536" y="4434961"/>
            <a:ext cx="3333749" cy="2224087"/>
          </a:xfrm>
          <a:prstGeom prst="rect">
            <a:avLst/>
          </a:prstGeom>
        </p:spPr>
      </p:pic>
      <p:pic>
        <p:nvPicPr>
          <p:cNvPr id="6" name="圖片 5">
            <a:extLst>
              <a:ext uri="{FF2B5EF4-FFF2-40B4-BE49-F238E27FC236}">
                <a16:creationId xmlns:a16="http://schemas.microsoft.com/office/drawing/2014/main" id="{B77718E9-DB4C-B012-9D66-7F1C366FBF4A}"/>
              </a:ext>
            </a:extLst>
          </p:cNvPr>
          <p:cNvPicPr>
            <a:picLocks noChangeAspect="1"/>
          </p:cNvPicPr>
          <p:nvPr/>
        </p:nvPicPr>
        <p:blipFill>
          <a:blip r:embed="rId3"/>
          <a:stretch>
            <a:fillRect/>
          </a:stretch>
        </p:blipFill>
        <p:spPr>
          <a:xfrm>
            <a:off x="3808858" y="4718297"/>
            <a:ext cx="5148064" cy="1086967"/>
          </a:xfrm>
          <a:prstGeom prst="rect">
            <a:avLst/>
          </a:prstGeom>
        </p:spPr>
      </p:pic>
    </p:spTree>
    <p:extLst>
      <p:ext uri="{BB962C8B-B14F-4D97-AF65-F5344CB8AC3E}">
        <p14:creationId xmlns:p14="http://schemas.microsoft.com/office/powerpoint/2010/main" val="389620243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42741-3484-2420-952B-8BBF691E35D6}"/>
              </a:ext>
            </a:extLst>
          </p:cNvPr>
          <p:cNvSpPr>
            <a:spLocks noGrp="1"/>
          </p:cNvSpPr>
          <p:nvPr>
            <p:ph type="title"/>
          </p:nvPr>
        </p:nvSpPr>
        <p:spPr>
          <a:xfrm>
            <a:off x="181546" y="198952"/>
            <a:ext cx="8962454" cy="720725"/>
          </a:xfrm>
        </p:spPr>
        <p:txBody>
          <a:bodyPr/>
          <a:lstStyle/>
          <a:p>
            <a:r>
              <a:rPr lang="zh-TW" altLang="en-US" sz="2000"/>
              <a:t> </a:t>
            </a:r>
            <a:r>
              <a:rPr lang="en-US" altLang="zh-TW" sz="2000"/>
              <a:t>Benchmarking LLMs </a:t>
            </a:r>
            <a:r>
              <a:rPr lang="en-US" altLang="zh-TW" sz="2000" b="0" i="0">
                <a:solidFill>
                  <a:srgbClr val="1D1D1F"/>
                </a:solidFill>
                <a:effectLst/>
                <a:latin typeface="-apple-system"/>
              </a:rPr>
              <a:t>resort to </a:t>
            </a:r>
            <a:r>
              <a:rPr lang="en-US" altLang="zh-TW" sz="2000"/>
              <a:t>human evaluation based on pairwise comparison.</a:t>
            </a:r>
            <a:endParaRPr lang="zh-TW" altLang="en-US" sz="2000"/>
          </a:p>
        </p:txBody>
      </p:sp>
      <p:sp>
        <p:nvSpPr>
          <p:cNvPr id="3" name="內容版面配置區 2">
            <a:extLst>
              <a:ext uri="{FF2B5EF4-FFF2-40B4-BE49-F238E27FC236}">
                <a16:creationId xmlns:a16="http://schemas.microsoft.com/office/drawing/2014/main" id="{1BCED5C3-C125-5F28-50E2-4DB75FD7BCCA}"/>
              </a:ext>
            </a:extLst>
          </p:cNvPr>
          <p:cNvSpPr>
            <a:spLocks noGrp="1"/>
          </p:cNvSpPr>
          <p:nvPr>
            <p:ph idx="1"/>
          </p:nvPr>
        </p:nvSpPr>
        <p:spPr/>
        <p:txBody>
          <a:bodyPr/>
          <a:lstStyle/>
          <a:p>
            <a:r>
              <a:rPr lang="zh-TW" altLang="en-US" sz="1400">
                <a:effectLst/>
              </a:rPr>
              <a:t>每週都會不斷發布新的模型，但社群仍然面臨著有效地對這些模型進行基準測試的挑戰。對 </a:t>
            </a:r>
            <a:r>
              <a:rPr lang="en-US" altLang="zh-TW" sz="1400">
                <a:effectLst/>
              </a:rPr>
              <a:t>LLM </a:t>
            </a:r>
            <a:r>
              <a:rPr lang="zh-TW" altLang="en-US" sz="1400">
                <a:effectLst/>
              </a:rPr>
              <a:t>進行基準測試極具挑戰性，因為問題可能是開放式的，而且編寫程式來自動評估回應品質非常困難。在這種情況下，我們通常必須藉助</a:t>
            </a:r>
            <a:r>
              <a:rPr lang="zh-TW" altLang="en-US" sz="1400">
                <a:solidFill>
                  <a:srgbClr val="FF0000"/>
                </a:solidFill>
                <a:effectLst/>
              </a:rPr>
              <a:t>基於成對比較</a:t>
            </a:r>
            <a:r>
              <a:rPr lang="zh-TW" altLang="en-US" sz="1400">
                <a:effectLst/>
              </a:rPr>
              <a:t>的</a:t>
            </a:r>
            <a:r>
              <a:rPr lang="zh-TW" altLang="en-US" sz="1400">
                <a:solidFill>
                  <a:srgbClr val="FF0000"/>
                </a:solidFill>
                <a:effectLst/>
              </a:rPr>
              <a:t>人工評估</a:t>
            </a:r>
            <a:r>
              <a:rPr lang="zh-TW" altLang="en-US" sz="1400">
                <a:effectLst/>
              </a:rPr>
              <a:t>。</a:t>
            </a:r>
          </a:p>
          <a:p>
            <a:endParaRPr lang="zh-TW" altLang="en-US" sz="1400">
              <a:effectLst/>
            </a:endParaRPr>
          </a:p>
          <a:p>
            <a:r>
              <a:rPr lang="zh-TW" altLang="en-US" sz="1400">
                <a:effectLst/>
              </a:rPr>
              <a:t>基於成對比較的良好基準測試系統具有一些理想特性。</a:t>
            </a:r>
          </a:p>
          <a:p>
            <a:endParaRPr lang="zh-TW" altLang="en-US" sz="1400">
              <a:effectLst/>
            </a:endParaRPr>
          </a:p>
          <a:p>
            <a:pPr marL="285750" indent="-285750">
              <a:buFont typeface="Arial" panose="020B0604020202020204" pitchFamily="34" charset="0"/>
              <a:buChar char="•"/>
            </a:pPr>
            <a:r>
              <a:rPr lang="zh-TW" altLang="en-US" sz="1400">
                <a:effectLst/>
              </a:rPr>
              <a:t>可擴展性</a:t>
            </a:r>
            <a:r>
              <a:rPr lang="en-US" altLang="zh-TW" sz="1400">
                <a:effectLst/>
              </a:rPr>
              <a:t>(</a:t>
            </a:r>
            <a:r>
              <a:rPr lang="en-US" altLang="zh-TW" sz="1100" b="1" i="0">
                <a:solidFill>
                  <a:srgbClr val="1D1D1F"/>
                </a:solidFill>
                <a:effectLst/>
                <a:latin typeface="-apple-system"/>
              </a:rPr>
              <a:t>Scalability</a:t>
            </a:r>
            <a:r>
              <a:rPr lang="en-US" altLang="zh-TW" sz="1400">
                <a:effectLst/>
              </a:rPr>
              <a:t>): </a:t>
            </a:r>
            <a:r>
              <a:rPr lang="zh-TW" altLang="en-US" sz="1400">
                <a:effectLst/>
              </a:rPr>
              <a:t>當無法為所有可能的模型對收集足夠的數據時，系統應該擴展到大量模型。</a:t>
            </a:r>
          </a:p>
          <a:p>
            <a:pPr marL="285750" indent="-285750">
              <a:buFont typeface="Arial" panose="020B0604020202020204" pitchFamily="34" charset="0"/>
              <a:buChar char="•"/>
            </a:pPr>
            <a:r>
              <a:rPr lang="zh-TW" altLang="en-US" sz="1400">
                <a:effectLst/>
              </a:rPr>
              <a:t>增量性</a:t>
            </a:r>
            <a:r>
              <a:rPr lang="en-US" altLang="zh-TW" sz="1400">
                <a:effectLst/>
              </a:rPr>
              <a:t>(</a:t>
            </a:r>
            <a:r>
              <a:rPr lang="en-US" altLang="zh-TW" sz="1100" b="1" i="0">
                <a:solidFill>
                  <a:srgbClr val="1D1D1F"/>
                </a:solidFill>
                <a:effectLst/>
                <a:latin typeface="-apple-system"/>
              </a:rPr>
              <a:t>Incrementality</a:t>
            </a:r>
            <a:r>
              <a:rPr lang="en-US" altLang="zh-TW" sz="1400">
                <a:effectLst/>
              </a:rPr>
              <a:t>): </a:t>
            </a:r>
            <a:r>
              <a:rPr lang="zh-TW" altLang="en-US" sz="1400">
                <a:effectLst/>
              </a:rPr>
              <a:t>該系統應該能夠使用相對較少的試驗來評估新模型。</a:t>
            </a:r>
          </a:p>
          <a:p>
            <a:pPr marL="285750" indent="-285750">
              <a:buFont typeface="Arial" panose="020B0604020202020204" pitchFamily="34" charset="0"/>
              <a:buChar char="•"/>
            </a:pPr>
            <a:r>
              <a:rPr lang="zh-TW" altLang="en-US" sz="1400">
                <a:effectLst/>
              </a:rPr>
              <a:t>獨特的秩序</a:t>
            </a:r>
            <a:r>
              <a:rPr lang="en-US" altLang="zh-TW" sz="1400">
                <a:effectLst/>
              </a:rPr>
              <a:t>(</a:t>
            </a:r>
            <a:r>
              <a:rPr lang="en-US" altLang="zh-TW" sz="1100" b="1" i="0">
                <a:solidFill>
                  <a:srgbClr val="1D1D1F"/>
                </a:solidFill>
                <a:effectLst/>
                <a:latin typeface="-apple-system"/>
              </a:rPr>
              <a:t>Unique order</a:t>
            </a:r>
            <a:r>
              <a:rPr lang="en-US" altLang="zh-TW" sz="1400">
                <a:effectLst/>
              </a:rPr>
              <a:t>): </a:t>
            </a:r>
            <a:r>
              <a:rPr lang="zh-TW" altLang="en-US" sz="1400">
                <a:effectLst/>
              </a:rPr>
              <a:t>系統應該為所有模型提供唯一的順序。給定任兩個模型，我們應該能夠判斷哪個排名較高或它們是否並列。</a:t>
            </a:r>
          </a:p>
        </p:txBody>
      </p:sp>
      <p:pic>
        <p:nvPicPr>
          <p:cNvPr id="5" name="圖片 4">
            <a:extLst>
              <a:ext uri="{FF2B5EF4-FFF2-40B4-BE49-F238E27FC236}">
                <a16:creationId xmlns:a16="http://schemas.microsoft.com/office/drawing/2014/main" id="{B70F24AF-18AD-D8F8-BE4A-23DE65DB0CD0}"/>
              </a:ext>
            </a:extLst>
          </p:cNvPr>
          <p:cNvPicPr>
            <a:picLocks noChangeAspect="1"/>
          </p:cNvPicPr>
          <p:nvPr/>
        </p:nvPicPr>
        <p:blipFill>
          <a:blip r:embed="rId2"/>
          <a:stretch>
            <a:fillRect/>
          </a:stretch>
        </p:blipFill>
        <p:spPr>
          <a:xfrm>
            <a:off x="395536" y="4581128"/>
            <a:ext cx="7559315" cy="2105427"/>
          </a:xfrm>
          <a:prstGeom prst="rect">
            <a:avLst/>
          </a:prstGeom>
        </p:spPr>
      </p:pic>
      <p:pic>
        <p:nvPicPr>
          <p:cNvPr id="6" name="圖片 5">
            <a:extLst>
              <a:ext uri="{FF2B5EF4-FFF2-40B4-BE49-F238E27FC236}">
                <a16:creationId xmlns:a16="http://schemas.microsoft.com/office/drawing/2014/main" id="{72A57E10-D2D2-8F29-84A1-038D2758B85A}"/>
              </a:ext>
            </a:extLst>
          </p:cNvPr>
          <p:cNvPicPr>
            <a:picLocks noChangeAspect="1"/>
          </p:cNvPicPr>
          <p:nvPr/>
        </p:nvPicPr>
        <p:blipFill>
          <a:blip r:embed="rId3"/>
          <a:stretch>
            <a:fillRect/>
          </a:stretch>
        </p:blipFill>
        <p:spPr>
          <a:xfrm>
            <a:off x="6538242" y="3068960"/>
            <a:ext cx="2509887" cy="1932241"/>
          </a:xfrm>
          <a:prstGeom prst="rect">
            <a:avLst/>
          </a:prstGeom>
        </p:spPr>
      </p:pic>
      <p:sp>
        <p:nvSpPr>
          <p:cNvPr id="8" name="文字方塊 7">
            <a:extLst>
              <a:ext uri="{FF2B5EF4-FFF2-40B4-BE49-F238E27FC236}">
                <a16:creationId xmlns:a16="http://schemas.microsoft.com/office/drawing/2014/main" id="{D61C273D-AA5E-1652-8F66-F21C7BD35C74}"/>
              </a:ext>
            </a:extLst>
          </p:cNvPr>
          <p:cNvSpPr txBox="1"/>
          <p:nvPr/>
        </p:nvSpPr>
        <p:spPr>
          <a:xfrm>
            <a:off x="7164288" y="24701"/>
            <a:ext cx="4599250" cy="215444"/>
          </a:xfrm>
          <a:prstGeom prst="rect">
            <a:avLst/>
          </a:prstGeom>
          <a:noFill/>
        </p:spPr>
        <p:txBody>
          <a:bodyPr wrap="square">
            <a:spAutoFit/>
          </a:bodyPr>
          <a:lstStyle/>
          <a:p>
            <a:r>
              <a:rPr lang="en-US" altLang="zh-TW" sz="800"/>
              <a:t>https://lmsys.org/blog/2023-05-03-arena/</a:t>
            </a:r>
            <a:endParaRPr lang="zh-TW" altLang="en-US" sz="800"/>
          </a:p>
        </p:txBody>
      </p:sp>
    </p:spTree>
    <p:extLst>
      <p:ext uri="{BB962C8B-B14F-4D97-AF65-F5344CB8AC3E}">
        <p14:creationId xmlns:p14="http://schemas.microsoft.com/office/powerpoint/2010/main" val="39339257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151433-6EE5-053E-AB91-CA06F49C8EE2}"/>
              </a:ext>
            </a:extLst>
          </p:cNvPr>
          <p:cNvSpPr>
            <a:spLocks noGrp="1"/>
          </p:cNvSpPr>
          <p:nvPr>
            <p:ph type="title"/>
          </p:nvPr>
        </p:nvSpPr>
        <p:spPr/>
        <p:txBody>
          <a:bodyPr/>
          <a:lstStyle/>
          <a:p>
            <a:r>
              <a:rPr lang="en-US" altLang="zh-TW"/>
              <a:t>LLM  - </a:t>
            </a:r>
            <a:r>
              <a:rPr lang="zh-TW" altLang="en-US"/>
              <a:t>授權條款 </a:t>
            </a:r>
            <a:r>
              <a:rPr lang="en-US" altLang="zh-TW"/>
              <a:t>License</a:t>
            </a:r>
            <a:endParaRPr lang="zh-TW" altLang="en-US"/>
          </a:p>
        </p:txBody>
      </p:sp>
      <p:sp>
        <p:nvSpPr>
          <p:cNvPr id="3" name="內容版面配置區 2">
            <a:extLst>
              <a:ext uri="{FF2B5EF4-FFF2-40B4-BE49-F238E27FC236}">
                <a16:creationId xmlns:a16="http://schemas.microsoft.com/office/drawing/2014/main" id="{544B2DB1-15D7-CC6B-0C21-90278724F87E}"/>
              </a:ext>
            </a:extLst>
          </p:cNvPr>
          <p:cNvSpPr>
            <a:spLocks noGrp="1"/>
          </p:cNvSpPr>
          <p:nvPr>
            <p:ph idx="1"/>
          </p:nvPr>
        </p:nvSpPr>
        <p:spPr/>
        <p:txBody>
          <a:bodyPr/>
          <a:lstStyle/>
          <a:p>
            <a:pPr marL="285750" indent="-285750">
              <a:buFont typeface="Arial" panose="020B0604020202020204" pitchFamily="34" charset="0"/>
              <a:buChar char="•"/>
            </a:pPr>
            <a:r>
              <a:rPr lang="zh-TW" altLang="en-US" sz="1400">
                <a:effectLst/>
              </a:rPr>
              <a:t>在自由研究的階段，可能還不用太在意 </a:t>
            </a:r>
            <a:r>
              <a:rPr lang="en-US" altLang="zh-TW" sz="1400">
                <a:effectLst/>
              </a:rPr>
              <a:t>License </a:t>
            </a:r>
            <a:r>
              <a:rPr lang="zh-TW" altLang="en-US" sz="1400">
                <a:effectLst/>
              </a:rPr>
              <a:t>的問題，但如果當一個專案要準備要公開或商用時，瞭解授權條款來保障彼此的權益，是一個相當重要的課題。</a:t>
            </a:r>
            <a:endParaRPr lang="en-US" altLang="zh-TW" sz="1400">
              <a:effectLst/>
            </a:endParaRPr>
          </a:p>
          <a:p>
            <a:pPr marL="285750" indent="-285750">
              <a:buFont typeface="Arial" panose="020B0604020202020204" pitchFamily="34" charset="0"/>
              <a:buChar char="•"/>
            </a:pPr>
            <a:r>
              <a:rPr lang="zh-TW" altLang="en-US" sz="1400">
                <a:effectLst/>
              </a:rPr>
              <a:t>在談論授權 </a:t>
            </a:r>
            <a:r>
              <a:rPr lang="en-US" altLang="zh-TW" sz="1400">
                <a:effectLst/>
              </a:rPr>
              <a:t>(License) </a:t>
            </a:r>
            <a:r>
              <a:rPr lang="zh-TW" altLang="en-US" sz="1400">
                <a:effectLst/>
              </a:rPr>
              <a:t>之前，可以先來瞭解著作權 </a:t>
            </a:r>
            <a:r>
              <a:rPr lang="en-US" altLang="zh-TW" sz="1400">
                <a:effectLst/>
              </a:rPr>
              <a:t>(Copyright) </a:t>
            </a:r>
            <a:r>
              <a:rPr lang="zh-TW" altLang="en-US" sz="1400">
                <a:effectLst/>
              </a:rPr>
              <a:t>是什麼。著作權是智慧財產權 </a:t>
            </a:r>
            <a:r>
              <a:rPr lang="en-US" altLang="zh-TW" sz="1400">
                <a:effectLst/>
              </a:rPr>
              <a:t>(IP: Intellectual Property) </a:t>
            </a:r>
            <a:r>
              <a:rPr lang="zh-TW" altLang="en-US" sz="1400">
                <a:effectLst/>
              </a:rPr>
              <a:t>的一種，在智慧財產權底下還有商標、專利等等。著作權主要在保障作者與作品的權利，他人未經授權不能任意複製、修改、散布等等。</a:t>
            </a: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如果想要使用別人的程式碼，那就會需要對方的授權。開發者通常會放一個 </a:t>
            </a:r>
            <a:r>
              <a:rPr lang="en-US" altLang="zh-TW" sz="1400">
                <a:effectLst/>
              </a:rPr>
              <a:t>LICENSE </a:t>
            </a:r>
            <a:r>
              <a:rPr lang="zh-TW" altLang="en-US" sz="1400">
                <a:effectLst/>
              </a:rPr>
              <a:t>檔案在專案裡面，描述他是如何授權程式碼給大家用的。但即便有了作者的授權，也不代表擁有該作品的著作權。</a:t>
            </a: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en-US" altLang="zh-TW" sz="1400">
                <a:effectLst/>
              </a:rPr>
              <a:t>LLM </a:t>
            </a:r>
            <a:r>
              <a:rPr lang="zh-TW" altLang="en-US" sz="1400">
                <a:effectLst/>
              </a:rPr>
              <a:t>相關的授權條款時，主要有三個方向：程式碼的授權、資料集的授權 與 模型權重的授權。</a:t>
            </a:r>
            <a:endParaRPr lang="en-US" altLang="zh-TW" sz="1400">
              <a:effectLst/>
            </a:endParaRPr>
          </a:p>
          <a:p>
            <a:pPr marL="285750" indent="-285750">
              <a:buFont typeface="Arial" panose="020B0604020202020204" pitchFamily="34" charset="0"/>
              <a:buChar char="•"/>
            </a:pPr>
            <a:endParaRPr lang="en-US" altLang="zh-TW" sz="1400">
              <a:effectLst/>
            </a:endParaRPr>
          </a:p>
          <a:p>
            <a:pPr marL="285750" indent="-285750">
              <a:buFont typeface="Arial" panose="020B0604020202020204" pitchFamily="34" charset="0"/>
              <a:buChar char="•"/>
            </a:pPr>
            <a:r>
              <a:rPr lang="zh-TW" altLang="en-US" sz="1400">
                <a:effectLst/>
              </a:rPr>
              <a:t>有些相對嚴謹的專案，會將這三種東西的授權設定成不同的授權，而有些專案甚至會另外寫一份特別的授權條款。</a:t>
            </a:r>
            <a:endParaRPr lang="en-US" altLang="zh-TW" sz="1400">
              <a:effectLst/>
            </a:endParaRP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在 </a:t>
            </a:r>
            <a:r>
              <a:rPr lang="en-US" altLang="zh-TW" sz="1400">
                <a:effectLst/>
              </a:rPr>
              <a:t>GitHub </a:t>
            </a:r>
            <a:r>
              <a:rPr lang="zh-TW" altLang="en-US" sz="1400">
                <a:effectLst/>
              </a:rPr>
              <a:t>瀏覽專案時，可以點進 </a:t>
            </a:r>
            <a:r>
              <a:rPr lang="en-US" altLang="zh-TW" sz="1400">
                <a:effectLst/>
              </a:rPr>
              <a:t>LICENSE </a:t>
            </a:r>
            <a:r>
              <a:rPr lang="zh-TW" altLang="en-US" sz="1400">
                <a:effectLst/>
              </a:rPr>
              <a:t>檔案裡面，如果是常見的授權條款，網頁上面就會很貼心的幫你條列這個條款的一些重點，在 </a:t>
            </a:r>
            <a:r>
              <a:rPr lang="en-US" altLang="zh-TW" sz="1400">
                <a:effectLst/>
              </a:rPr>
              <a:t>HF Hub </a:t>
            </a:r>
            <a:r>
              <a:rPr lang="zh-TW" altLang="en-US" sz="1400">
                <a:effectLst/>
              </a:rPr>
              <a:t>上面瀏覽模型或資料集時，左邊的 </a:t>
            </a:r>
            <a:r>
              <a:rPr lang="en-US" altLang="zh-TW" sz="1400">
                <a:effectLst/>
              </a:rPr>
              <a:t>Filter </a:t>
            </a:r>
            <a:r>
              <a:rPr lang="zh-TW" altLang="en-US" sz="1400">
                <a:effectLst/>
              </a:rPr>
              <a:t>也有很多 </a:t>
            </a:r>
            <a:r>
              <a:rPr lang="en-US" altLang="zh-TW" sz="1400">
                <a:effectLst/>
              </a:rPr>
              <a:t>License </a:t>
            </a:r>
            <a:r>
              <a:rPr lang="zh-TW" altLang="en-US" sz="1400">
                <a:effectLst/>
              </a:rPr>
              <a:t>可以選：</a:t>
            </a:r>
            <a:endParaRPr lang="en-US" altLang="zh-TW" sz="1400">
              <a:effectLst/>
            </a:endParaRPr>
          </a:p>
        </p:txBody>
      </p:sp>
      <p:pic>
        <p:nvPicPr>
          <p:cNvPr id="2050" name="Picture 2" descr="GitHub License">
            <a:extLst>
              <a:ext uri="{FF2B5EF4-FFF2-40B4-BE49-F238E27FC236}">
                <a16:creationId xmlns:a16="http://schemas.microsoft.com/office/drawing/2014/main" id="{E580AB72-5BA9-AF44-7050-B9F1EA4AD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682533"/>
            <a:ext cx="3768127" cy="1969814"/>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A24925F1-A983-9724-64CA-8166F2D08A92}"/>
              </a:ext>
            </a:extLst>
          </p:cNvPr>
          <p:cNvPicPr>
            <a:picLocks noChangeAspect="1"/>
          </p:cNvPicPr>
          <p:nvPr/>
        </p:nvPicPr>
        <p:blipFill>
          <a:blip r:embed="rId3"/>
          <a:stretch>
            <a:fillRect/>
          </a:stretch>
        </p:blipFill>
        <p:spPr>
          <a:xfrm>
            <a:off x="4730476" y="4682533"/>
            <a:ext cx="2929208" cy="4682533"/>
          </a:xfrm>
          <a:prstGeom prst="rect">
            <a:avLst/>
          </a:prstGeom>
        </p:spPr>
      </p:pic>
      <p:sp>
        <p:nvSpPr>
          <p:cNvPr id="6" name="文字方塊 5">
            <a:extLst>
              <a:ext uri="{FF2B5EF4-FFF2-40B4-BE49-F238E27FC236}">
                <a16:creationId xmlns:a16="http://schemas.microsoft.com/office/drawing/2014/main" id="{2991826A-CDD4-9117-068E-23B68708DD34}"/>
              </a:ext>
            </a:extLst>
          </p:cNvPr>
          <p:cNvSpPr txBox="1"/>
          <p:nvPr/>
        </p:nvSpPr>
        <p:spPr>
          <a:xfrm>
            <a:off x="5436096" y="-16492"/>
            <a:ext cx="4617416" cy="215444"/>
          </a:xfrm>
          <a:prstGeom prst="rect">
            <a:avLst/>
          </a:prstGeom>
          <a:noFill/>
        </p:spPr>
        <p:txBody>
          <a:bodyPr wrap="square">
            <a:spAutoFit/>
          </a:bodyPr>
          <a:lstStyle/>
          <a:p>
            <a:r>
              <a:rPr lang="en-US" altLang="zh-TW" sz="800"/>
              <a:t>https://ithelp.ithome.com.tw/articles/10337399</a:t>
            </a:r>
            <a:endParaRPr lang="zh-TW" altLang="en-US" sz="800"/>
          </a:p>
        </p:txBody>
      </p:sp>
    </p:spTree>
    <p:extLst>
      <p:ext uri="{BB962C8B-B14F-4D97-AF65-F5344CB8AC3E}">
        <p14:creationId xmlns:p14="http://schemas.microsoft.com/office/powerpoint/2010/main" val="82591470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1E34BA-6394-4403-A075-E45B3676819C}"/>
              </a:ext>
            </a:extLst>
          </p:cNvPr>
          <p:cNvSpPr>
            <a:spLocks noGrp="1"/>
          </p:cNvSpPr>
          <p:nvPr>
            <p:ph type="title"/>
          </p:nvPr>
        </p:nvSpPr>
        <p:spPr>
          <a:xfrm>
            <a:off x="139310" y="85471"/>
            <a:ext cx="8897186" cy="493744"/>
          </a:xfrm>
        </p:spPr>
        <p:txBody>
          <a:bodyPr/>
          <a:lstStyle/>
          <a:p>
            <a:r>
              <a:rPr lang="zh-TW" altLang="en-US" sz="2000"/>
              <a:t>常見授權條款</a:t>
            </a:r>
          </a:p>
        </p:txBody>
      </p:sp>
      <p:sp>
        <p:nvSpPr>
          <p:cNvPr id="3" name="內容版面配置區 2">
            <a:extLst>
              <a:ext uri="{FF2B5EF4-FFF2-40B4-BE49-F238E27FC236}">
                <a16:creationId xmlns:a16="http://schemas.microsoft.com/office/drawing/2014/main" id="{766536AA-AD2B-4E3A-1AC6-8FD246F1F1B3}"/>
              </a:ext>
            </a:extLst>
          </p:cNvPr>
          <p:cNvSpPr>
            <a:spLocks noGrp="1"/>
          </p:cNvSpPr>
          <p:nvPr>
            <p:ph idx="1"/>
          </p:nvPr>
        </p:nvSpPr>
        <p:spPr>
          <a:xfrm>
            <a:off x="139310" y="620688"/>
            <a:ext cx="8897186" cy="6012594"/>
          </a:xfrm>
        </p:spPr>
        <p:txBody>
          <a:bodyPr numCol="2" spcCol="144000"/>
          <a:lstStyle/>
          <a:p>
            <a:r>
              <a:rPr lang="en-US" altLang="zh-TW" sz="1000">
                <a:solidFill>
                  <a:srgbClr val="7030A0"/>
                </a:solidFill>
                <a:effectLst/>
              </a:rPr>
              <a:t>MIT</a:t>
            </a:r>
          </a:p>
          <a:p>
            <a:r>
              <a:rPr lang="en-US" altLang="zh-TW" sz="1000">
                <a:effectLst/>
              </a:rPr>
              <a:t>MIT </a:t>
            </a:r>
            <a:r>
              <a:rPr lang="zh-TW" altLang="en-US" sz="1000">
                <a:effectLst/>
              </a:rPr>
              <a:t>是源自麻省理工學院 </a:t>
            </a:r>
            <a:r>
              <a:rPr lang="en-US" altLang="zh-TW" sz="1000">
                <a:effectLst/>
              </a:rPr>
              <a:t>(Massachusetts Institute of Technology, MIT) </a:t>
            </a:r>
            <a:r>
              <a:rPr lang="zh-TW" altLang="en-US" sz="1000">
                <a:effectLst/>
              </a:rPr>
              <a:t>的一種授權條款，是</a:t>
            </a:r>
            <a:r>
              <a:rPr lang="zh-TW" altLang="en-US" sz="1000">
                <a:solidFill>
                  <a:schemeClr val="tx1"/>
                </a:solidFill>
                <a:effectLst/>
              </a:rPr>
              <a:t>常見的授權條款裡面規範最寬鬆的一條</a:t>
            </a:r>
            <a:r>
              <a:rPr lang="zh-TW" altLang="en-US" sz="1000">
                <a:effectLst/>
              </a:rPr>
              <a:t>。任何人都可以免費的複製、修改、再發布，只需要在程式碼的副本處放上一個 </a:t>
            </a:r>
            <a:r>
              <a:rPr lang="en-US" altLang="zh-TW" sz="1000">
                <a:effectLst/>
              </a:rPr>
              <a:t>MIT License </a:t>
            </a:r>
            <a:r>
              <a:rPr lang="zh-TW" altLang="en-US" sz="1000">
                <a:effectLst/>
              </a:rPr>
              <a:t>檔案就好，你的整份專案還是可以用其他 </a:t>
            </a:r>
            <a:r>
              <a:rPr lang="en-US" altLang="zh-TW" sz="1000">
                <a:effectLst/>
              </a:rPr>
              <a:t>License </a:t>
            </a:r>
            <a:r>
              <a:rPr lang="zh-TW" altLang="en-US" sz="1000">
                <a:effectLst/>
              </a:rPr>
              <a:t>或者商用等等。</a:t>
            </a:r>
          </a:p>
          <a:p>
            <a:r>
              <a:rPr lang="zh-TW" altLang="en-US" sz="1000">
                <a:effectLst/>
              </a:rPr>
              <a:t>像是 </a:t>
            </a:r>
            <a:r>
              <a:rPr lang="en-US" altLang="zh-TW" sz="1000">
                <a:effectLst/>
              </a:rPr>
              <a:t>Ruby on Rails </a:t>
            </a:r>
            <a:r>
              <a:rPr lang="zh-TW" altLang="en-US" sz="1000">
                <a:effectLst/>
              </a:rPr>
              <a:t>框架與 </a:t>
            </a:r>
            <a:r>
              <a:rPr lang="en-US" altLang="zh-TW" sz="1000">
                <a:effectLst/>
              </a:rPr>
              <a:t>VS Code </a:t>
            </a:r>
            <a:r>
              <a:rPr lang="zh-TW" altLang="en-US" sz="1000">
                <a:effectLst/>
              </a:rPr>
              <a:t>文字編輯器等專案，皆是使用 </a:t>
            </a:r>
            <a:r>
              <a:rPr lang="en-US" altLang="zh-TW" sz="1000">
                <a:effectLst/>
              </a:rPr>
              <a:t>MIT </a:t>
            </a:r>
            <a:r>
              <a:rPr lang="zh-TW" altLang="en-US" sz="1000">
                <a:effectLst/>
              </a:rPr>
              <a:t>授權條款。</a:t>
            </a:r>
          </a:p>
          <a:p>
            <a:endParaRPr lang="zh-TW" altLang="en-US" sz="1000">
              <a:effectLst/>
            </a:endParaRPr>
          </a:p>
          <a:p>
            <a:r>
              <a:rPr lang="en-US" altLang="zh-TW" sz="1000">
                <a:solidFill>
                  <a:srgbClr val="7030A0"/>
                </a:solidFill>
                <a:effectLst/>
              </a:rPr>
              <a:t>GPL &amp; LGPL</a:t>
            </a:r>
          </a:p>
          <a:p>
            <a:r>
              <a:rPr lang="en-US" altLang="zh-TW" sz="1000">
                <a:effectLst/>
              </a:rPr>
              <a:t>GPL (GNU General Public License) </a:t>
            </a:r>
            <a:r>
              <a:rPr lang="zh-TW" altLang="en-US" sz="1000">
                <a:effectLst/>
              </a:rPr>
              <a:t>是自由軟體基金會 </a:t>
            </a:r>
            <a:r>
              <a:rPr lang="en-US" altLang="zh-TW" sz="1000">
                <a:effectLst/>
              </a:rPr>
              <a:t>(Free Software Foundation, FSF) </a:t>
            </a:r>
            <a:r>
              <a:rPr lang="zh-TW" altLang="en-US" sz="1000">
                <a:effectLst/>
              </a:rPr>
              <a:t>製作的授權條款，</a:t>
            </a:r>
            <a:r>
              <a:rPr lang="zh-TW" altLang="en-US" sz="1000">
                <a:solidFill>
                  <a:schemeClr val="tx1"/>
                </a:solidFill>
                <a:effectLst/>
              </a:rPr>
              <a:t>這個條款雖然同樣可以修改與商用，但是要求使用者必須使用相同的授權條款，而且必須跟著開源</a:t>
            </a:r>
            <a:r>
              <a:rPr lang="zh-TW" altLang="en-US" sz="1000">
                <a:effectLst/>
              </a:rPr>
              <a:t>。在第一版 </a:t>
            </a:r>
            <a:r>
              <a:rPr lang="en-US" altLang="zh-TW" sz="1000">
                <a:effectLst/>
              </a:rPr>
              <a:t>LLaMA </a:t>
            </a:r>
            <a:r>
              <a:rPr lang="zh-TW" altLang="en-US" sz="1000">
                <a:effectLst/>
              </a:rPr>
              <a:t>模型釋出時，就是使用 </a:t>
            </a:r>
            <a:r>
              <a:rPr lang="en-US" altLang="zh-TW" sz="1000">
                <a:effectLst/>
              </a:rPr>
              <a:t>GPL </a:t>
            </a:r>
            <a:r>
              <a:rPr lang="zh-TW" altLang="en-US" sz="1000">
                <a:effectLst/>
              </a:rPr>
              <a:t>授權條款。</a:t>
            </a:r>
          </a:p>
          <a:p>
            <a:r>
              <a:rPr lang="zh-TW" altLang="en-US" sz="1000">
                <a:effectLst/>
              </a:rPr>
              <a:t>因為必須使用相同的授權條款且開源，所以 </a:t>
            </a:r>
            <a:r>
              <a:rPr lang="en-US" altLang="zh-TW" sz="1000">
                <a:effectLst/>
              </a:rPr>
              <a:t>GPL </a:t>
            </a:r>
            <a:r>
              <a:rPr lang="zh-TW" altLang="en-US" sz="1000">
                <a:effectLst/>
              </a:rPr>
              <a:t>專案比較難在閉源的商用專案裡面使用。於是後來出現了 </a:t>
            </a:r>
            <a:r>
              <a:rPr lang="en-US" altLang="zh-TW" sz="1000">
                <a:effectLst/>
              </a:rPr>
              <a:t>LGPL (GNU Lesser General Public License) </a:t>
            </a:r>
            <a:r>
              <a:rPr lang="zh-TW" altLang="en-US" sz="1000">
                <a:effectLst/>
              </a:rPr>
              <a:t>授權條款，如果只是引用該專案的話，並不需要開源或使用相同授權。但如果有修改該專案的話則不適用，也必須跟著開源與使用相同授權。</a:t>
            </a:r>
          </a:p>
          <a:p>
            <a:r>
              <a:rPr lang="zh-TW" altLang="en-US" sz="1000">
                <a:effectLst/>
              </a:rPr>
              <a:t>像是 </a:t>
            </a:r>
            <a:r>
              <a:rPr lang="en-US" altLang="zh-TW" sz="1000">
                <a:effectLst/>
              </a:rPr>
              <a:t>GCC </a:t>
            </a:r>
            <a:r>
              <a:rPr lang="zh-TW" altLang="en-US" sz="1000">
                <a:effectLst/>
              </a:rPr>
              <a:t>編譯器與 </a:t>
            </a:r>
            <a:r>
              <a:rPr lang="en-US" altLang="zh-TW" sz="1000">
                <a:effectLst/>
              </a:rPr>
              <a:t>VLC </a:t>
            </a:r>
            <a:r>
              <a:rPr lang="zh-TW" altLang="en-US" sz="1000">
                <a:effectLst/>
              </a:rPr>
              <a:t>播放器等專案，都是使用 </a:t>
            </a:r>
            <a:r>
              <a:rPr lang="en-US" altLang="zh-TW" sz="1000">
                <a:effectLst/>
              </a:rPr>
              <a:t>GPL </a:t>
            </a:r>
            <a:r>
              <a:rPr lang="zh-TW" altLang="en-US" sz="1000">
                <a:effectLst/>
              </a:rPr>
              <a:t>授權條款。</a:t>
            </a:r>
          </a:p>
          <a:p>
            <a:endParaRPr lang="zh-TW" altLang="en-US" sz="1000">
              <a:effectLst/>
            </a:endParaRPr>
          </a:p>
          <a:p>
            <a:r>
              <a:rPr lang="en-US" altLang="zh-TW" sz="1000">
                <a:solidFill>
                  <a:srgbClr val="7030A0"/>
                </a:solidFill>
                <a:effectLst/>
              </a:rPr>
              <a:t>Apache 2.0</a:t>
            </a:r>
          </a:p>
          <a:p>
            <a:r>
              <a:rPr lang="en-US" altLang="zh-TW" sz="1000">
                <a:effectLst/>
              </a:rPr>
              <a:t>Apache </a:t>
            </a:r>
            <a:r>
              <a:rPr lang="zh-TW" altLang="en-US" sz="1000">
                <a:effectLst/>
              </a:rPr>
              <a:t>由 </a:t>
            </a:r>
            <a:r>
              <a:rPr lang="en-US" altLang="zh-TW" sz="1000">
                <a:effectLst/>
              </a:rPr>
              <a:t>Apache </a:t>
            </a:r>
            <a:r>
              <a:rPr lang="zh-TW" altLang="en-US" sz="1000">
                <a:effectLst/>
              </a:rPr>
              <a:t>軟體基金會所製作，</a:t>
            </a:r>
            <a:r>
              <a:rPr lang="zh-TW" altLang="en-US" sz="1000">
                <a:solidFill>
                  <a:schemeClr val="tx1"/>
                </a:solidFill>
                <a:effectLst/>
              </a:rPr>
              <a:t>也是個滿寬鬆的授權條款。</a:t>
            </a:r>
            <a:r>
              <a:rPr lang="en-US" altLang="zh-TW" sz="1000">
                <a:solidFill>
                  <a:schemeClr val="tx1"/>
                </a:solidFill>
                <a:effectLst/>
              </a:rPr>
              <a:t>Apache </a:t>
            </a:r>
            <a:r>
              <a:rPr lang="zh-TW" altLang="en-US" sz="1000">
                <a:solidFill>
                  <a:schemeClr val="tx1"/>
                </a:solidFill>
                <a:effectLst/>
              </a:rPr>
              <a:t>條款要求必須標注有修改的部份，也不能用原專案的商標或名稱來推廣衍生專案。</a:t>
            </a:r>
          </a:p>
          <a:p>
            <a:r>
              <a:rPr lang="zh-TW" altLang="en-US" sz="1000">
                <a:effectLst/>
              </a:rPr>
              <a:t>像是 </a:t>
            </a:r>
            <a:r>
              <a:rPr lang="en-US" altLang="zh-TW" sz="1000">
                <a:effectLst/>
              </a:rPr>
              <a:t>Hugging Face </a:t>
            </a:r>
            <a:r>
              <a:rPr lang="zh-TW" altLang="en-US" sz="1000">
                <a:effectLst/>
              </a:rPr>
              <a:t>的 </a:t>
            </a:r>
            <a:r>
              <a:rPr lang="en-US" altLang="zh-TW" sz="1000">
                <a:effectLst/>
              </a:rPr>
              <a:t>Transformers </a:t>
            </a:r>
            <a:r>
              <a:rPr lang="zh-TW" altLang="en-US" sz="1000">
                <a:effectLst/>
              </a:rPr>
              <a:t>框架與 </a:t>
            </a:r>
            <a:r>
              <a:rPr lang="en-US" altLang="zh-TW" sz="1000">
                <a:effectLst/>
              </a:rPr>
              <a:t>Google </a:t>
            </a:r>
            <a:r>
              <a:rPr lang="zh-TW" altLang="en-US" sz="1000">
                <a:effectLst/>
              </a:rPr>
              <a:t>的 </a:t>
            </a:r>
            <a:r>
              <a:rPr lang="en-US" altLang="zh-TW" sz="1000">
                <a:effectLst/>
              </a:rPr>
              <a:t>Tensorflow </a:t>
            </a:r>
            <a:r>
              <a:rPr lang="zh-TW" altLang="en-US" sz="1000">
                <a:effectLst/>
              </a:rPr>
              <a:t>框架等專案，就是使用 </a:t>
            </a:r>
            <a:r>
              <a:rPr lang="en-US" altLang="zh-TW" sz="1000">
                <a:effectLst/>
              </a:rPr>
              <a:t>Apache 2.0 </a:t>
            </a:r>
            <a:r>
              <a:rPr lang="zh-TW" altLang="en-US" sz="1000">
                <a:effectLst/>
              </a:rPr>
              <a:t>授權條款。</a:t>
            </a:r>
          </a:p>
          <a:p>
            <a:endParaRPr lang="zh-TW" altLang="en-US" sz="1000">
              <a:effectLst/>
            </a:endParaRPr>
          </a:p>
          <a:p>
            <a:r>
              <a:rPr lang="en-US" altLang="zh-TW" sz="1000">
                <a:solidFill>
                  <a:srgbClr val="7030A0"/>
                </a:solidFill>
                <a:effectLst/>
              </a:rPr>
              <a:t>BSD</a:t>
            </a:r>
          </a:p>
          <a:p>
            <a:r>
              <a:rPr lang="en-US" altLang="zh-TW" sz="1000">
                <a:effectLst/>
              </a:rPr>
              <a:t>BSD (Berkeley Software Distribution) </a:t>
            </a:r>
            <a:r>
              <a:rPr lang="zh-TW" altLang="en-US" sz="1000">
                <a:effectLst/>
              </a:rPr>
              <a:t>源自加州大學柏克萊分校 </a:t>
            </a:r>
            <a:r>
              <a:rPr lang="en-US" altLang="zh-TW" sz="1000">
                <a:effectLst/>
              </a:rPr>
              <a:t>(UC Berkeley)</a:t>
            </a:r>
            <a:r>
              <a:rPr lang="zh-TW" altLang="en-US" sz="1000">
                <a:effectLst/>
              </a:rPr>
              <a:t>，</a:t>
            </a:r>
            <a:r>
              <a:rPr lang="zh-TW" altLang="en-US" sz="1000">
                <a:solidFill>
                  <a:schemeClr val="tx1"/>
                </a:solidFill>
                <a:effectLst/>
              </a:rPr>
              <a:t>也是個可以自由複製、修改與商用的授權條款。</a:t>
            </a:r>
            <a:r>
              <a:rPr lang="en-US" altLang="zh-TW" sz="1000">
                <a:effectLst/>
              </a:rPr>
              <a:t>BSD </a:t>
            </a:r>
            <a:r>
              <a:rPr lang="zh-TW" altLang="en-US" sz="1000">
                <a:effectLst/>
              </a:rPr>
              <a:t>原本有四條規定，被稱為 </a:t>
            </a:r>
            <a:r>
              <a:rPr lang="en-US" altLang="zh-TW" sz="1000">
                <a:effectLst/>
              </a:rPr>
              <a:t>BSD 4-Clause</a:t>
            </a:r>
            <a:r>
              <a:rPr lang="zh-TW" altLang="en-US" sz="1000">
                <a:effectLst/>
              </a:rPr>
              <a:t>，但是因為第四條要求衍生專案必須附上貢獻者名單，很多人覺得很麻煩，於是後來出現了把第四條移除的 </a:t>
            </a:r>
            <a:r>
              <a:rPr lang="en-US" altLang="zh-TW" sz="1000">
                <a:effectLst/>
              </a:rPr>
              <a:t>BSD 3-Clause</a:t>
            </a:r>
            <a:r>
              <a:rPr lang="zh-TW" altLang="en-US" sz="1000">
                <a:effectLst/>
              </a:rPr>
              <a:t>。</a:t>
            </a:r>
          </a:p>
          <a:p>
            <a:r>
              <a:rPr lang="zh-TW" altLang="en-US" sz="1000">
                <a:effectLst/>
              </a:rPr>
              <a:t>像是 </a:t>
            </a:r>
            <a:r>
              <a:rPr lang="en-US" altLang="zh-TW" sz="1000">
                <a:effectLst/>
              </a:rPr>
              <a:t>Numpy </a:t>
            </a:r>
            <a:r>
              <a:rPr lang="zh-TW" altLang="en-US" sz="1000">
                <a:effectLst/>
              </a:rPr>
              <a:t>數學運算套件與 </a:t>
            </a:r>
            <a:r>
              <a:rPr lang="en-US" altLang="zh-TW" sz="1000">
                <a:effectLst/>
              </a:rPr>
              <a:t>Django </a:t>
            </a:r>
            <a:r>
              <a:rPr lang="zh-TW" altLang="en-US" sz="1000">
                <a:effectLst/>
              </a:rPr>
              <a:t>後端框架等專案，也是 </a:t>
            </a:r>
            <a:r>
              <a:rPr lang="en-US" altLang="zh-TW" sz="1000">
                <a:effectLst/>
              </a:rPr>
              <a:t>BSD </a:t>
            </a:r>
            <a:r>
              <a:rPr lang="zh-TW" altLang="en-US" sz="1000">
                <a:effectLst/>
              </a:rPr>
              <a:t>授權條款。</a:t>
            </a:r>
          </a:p>
          <a:p>
            <a:endParaRPr lang="zh-TW" altLang="en-US" sz="1000">
              <a:effectLst/>
            </a:endParaRPr>
          </a:p>
          <a:p>
            <a:r>
              <a:rPr lang="en-US" altLang="zh-TW" sz="1000">
                <a:solidFill>
                  <a:srgbClr val="7030A0"/>
                </a:solidFill>
                <a:effectLst/>
              </a:rPr>
              <a:t>CC</a:t>
            </a:r>
          </a:p>
          <a:p>
            <a:r>
              <a:rPr lang="zh-TW" altLang="en-US" sz="1000">
                <a:effectLst/>
              </a:rPr>
              <a:t>以上介紹的授權條款</a:t>
            </a:r>
            <a:r>
              <a:rPr lang="zh-TW" altLang="en-US" sz="1000">
                <a:solidFill>
                  <a:schemeClr val="tx1"/>
                </a:solidFill>
                <a:effectLst/>
              </a:rPr>
              <a:t>通常都是用在程式碼專案上面</a:t>
            </a:r>
            <a:r>
              <a:rPr lang="zh-TW" altLang="en-US" sz="1000">
                <a:effectLst/>
              </a:rPr>
              <a:t>，而 </a:t>
            </a:r>
            <a:r>
              <a:rPr lang="en-US" altLang="zh-TW" sz="1000">
                <a:effectLst/>
              </a:rPr>
              <a:t>CC (Creative Commons) </a:t>
            </a:r>
            <a:r>
              <a:rPr lang="zh-TW" altLang="en-US" sz="1000">
                <a:effectLst/>
              </a:rPr>
              <a:t>條款主要</a:t>
            </a:r>
            <a:r>
              <a:rPr lang="zh-TW" altLang="en-US" sz="1000">
                <a:solidFill>
                  <a:schemeClr val="tx1"/>
                </a:solidFill>
                <a:effectLst/>
              </a:rPr>
              <a:t>針對圖文創作</a:t>
            </a:r>
            <a:r>
              <a:rPr lang="zh-TW" altLang="en-US" sz="1000">
                <a:effectLst/>
              </a:rPr>
              <a:t>，其中像是訓練資料集就經常使用 </a:t>
            </a:r>
            <a:r>
              <a:rPr lang="en-US" altLang="zh-TW" sz="1000">
                <a:effectLst/>
              </a:rPr>
              <a:t>CC </a:t>
            </a:r>
            <a:r>
              <a:rPr lang="zh-TW" altLang="en-US" sz="1000">
                <a:effectLst/>
              </a:rPr>
              <a:t>條款。在 </a:t>
            </a:r>
            <a:r>
              <a:rPr lang="en-US" altLang="zh-TW" sz="1000">
                <a:effectLst/>
              </a:rPr>
              <a:t>CC </a:t>
            </a:r>
            <a:r>
              <a:rPr lang="zh-TW" altLang="en-US" sz="1000">
                <a:effectLst/>
              </a:rPr>
              <a:t>條款底下還有很多種類，包含：</a:t>
            </a:r>
          </a:p>
          <a:p>
            <a:pPr marL="171450" indent="-171450">
              <a:buFont typeface="Arial" panose="020B0604020202020204" pitchFamily="34" charset="0"/>
              <a:buChar char="•"/>
            </a:pPr>
            <a:r>
              <a:rPr lang="en-US" altLang="zh-TW" sz="1000">
                <a:effectLst/>
              </a:rPr>
              <a:t>BY </a:t>
            </a:r>
            <a:r>
              <a:rPr lang="zh-TW" altLang="en-US" sz="1000">
                <a:effectLst/>
              </a:rPr>
              <a:t>是指必須附上原作者的資訊，這個 </a:t>
            </a:r>
            <a:r>
              <a:rPr lang="en-US" altLang="zh-TW" sz="1000">
                <a:effectLst/>
              </a:rPr>
              <a:t>BY </a:t>
            </a:r>
            <a:r>
              <a:rPr lang="zh-TW" altLang="en-US" sz="1000">
                <a:effectLst/>
              </a:rPr>
              <a:t>源自 </a:t>
            </a:r>
            <a:r>
              <a:rPr lang="en-US" altLang="zh-TW" sz="1000">
                <a:effectLst/>
              </a:rPr>
              <a:t>Made By XXX </a:t>
            </a:r>
            <a:r>
              <a:rPr lang="zh-TW" altLang="en-US" sz="1000">
                <a:effectLst/>
              </a:rPr>
              <a:t>的 </a:t>
            </a:r>
            <a:r>
              <a:rPr lang="en-US" altLang="zh-TW" sz="1000">
                <a:effectLst/>
              </a:rPr>
              <a:t>By </a:t>
            </a:r>
            <a:r>
              <a:rPr lang="zh-TW" altLang="en-US" sz="1000">
                <a:effectLst/>
              </a:rPr>
              <a:t>用法。</a:t>
            </a:r>
          </a:p>
          <a:p>
            <a:pPr marL="171450" indent="-171450">
              <a:buFont typeface="Arial" panose="020B0604020202020204" pitchFamily="34" charset="0"/>
              <a:buChar char="•"/>
            </a:pPr>
            <a:r>
              <a:rPr lang="en-US" altLang="zh-TW" sz="1000">
                <a:effectLst/>
              </a:rPr>
              <a:t>SA (Share Alike) </a:t>
            </a:r>
            <a:r>
              <a:rPr lang="zh-TW" altLang="en-US" sz="1000">
                <a:effectLst/>
              </a:rPr>
              <a:t>衍生作品必須使用相同的授權。</a:t>
            </a:r>
          </a:p>
          <a:p>
            <a:pPr marL="171450" indent="-171450">
              <a:buFont typeface="Arial" panose="020B0604020202020204" pitchFamily="34" charset="0"/>
              <a:buChar char="•"/>
            </a:pPr>
            <a:r>
              <a:rPr lang="en-US" altLang="zh-TW" sz="1000">
                <a:effectLst/>
              </a:rPr>
              <a:t>NC (Non-Commercial) </a:t>
            </a:r>
            <a:r>
              <a:rPr lang="zh-TW" altLang="en-US" sz="1000">
                <a:effectLst/>
              </a:rPr>
              <a:t>不可商用。</a:t>
            </a:r>
          </a:p>
          <a:p>
            <a:pPr marL="171450" indent="-171450">
              <a:buFont typeface="Arial" panose="020B0604020202020204" pitchFamily="34" charset="0"/>
              <a:buChar char="•"/>
            </a:pPr>
            <a:r>
              <a:rPr lang="en-US" altLang="zh-TW" sz="1000">
                <a:effectLst/>
              </a:rPr>
              <a:t>ND (No Derivative Works) </a:t>
            </a:r>
            <a:r>
              <a:rPr lang="zh-TW" altLang="en-US" sz="1000">
                <a:effectLst/>
              </a:rPr>
              <a:t>禁止修改。</a:t>
            </a:r>
          </a:p>
          <a:p>
            <a:pPr marL="171450" indent="-171450">
              <a:buFont typeface="Arial" panose="020B0604020202020204" pitchFamily="34" charset="0"/>
              <a:buChar char="•"/>
            </a:pPr>
            <a:r>
              <a:rPr lang="zh-TW" altLang="en-US" sz="1000">
                <a:effectLst/>
              </a:rPr>
              <a:t>所以像是 </a:t>
            </a:r>
            <a:r>
              <a:rPr lang="en-US" altLang="zh-TW" sz="1000">
                <a:effectLst/>
              </a:rPr>
              <a:t>CC-BY-SA </a:t>
            </a:r>
            <a:r>
              <a:rPr lang="zh-TW" altLang="en-US" sz="1000">
                <a:effectLst/>
              </a:rPr>
              <a:t>就是必須附上作者資訊與使用相同授權條款，</a:t>
            </a:r>
            <a:r>
              <a:rPr lang="en-US" altLang="zh-TW" sz="1000">
                <a:effectLst/>
              </a:rPr>
              <a:t>CC-BY-NC </a:t>
            </a:r>
            <a:r>
              <a:rPr lang="zh-TW" altLang="en-US" sz="1000">
                <a:effectLst/>
              </a:rPr>
              <a:t>則是除了需要附上作者名稱之外，還不可以商用的條款。而 </a:t>
            </a:r>
            <a:r>
              <a:rPr lang="en-US" altLang="zh-TW" sz="1000">
                <a:effectLst/>
              </a:rPr>
              <a:t>CC0 </a:t>
            </a:r>
            <a:r>
              <a:rPr lang="zh-TW" altLang="en-US" sz="1000">
                <a:effectLst/>
              </a:rPr>
              <a:t>則是代表作者完全放棄他的著作權，其他人想做複製修改都可以。</a:t>
            </a:r>
          </a:p>
          <a:p>
            <a:endParaRPr lang="zh-TW" altLang="en-US" sz="1000">
              <a:effectLst/>
            </a:endParaRPr>
          </a:p>
          <a:p>
            <a:r>
              <a:rPr lang="zh-TW" altLang="en-US" sz="1000">
                <a:solidFill>
                  <a:srgbClr val="FF0000"/>
                </a:solidFill>
                <a:effectLst/>
              </a:rPr>
              <a:t>特殊授權條款</a:t>
            </a:r>
            <a:endParaRPr lang="en-US" altLang="zh-TW" sz="1000">
              <a:solidFill>
                <a:srgbClr val="FF0000"/>
              </a:solidFill>
              <a:effectLst/>
            </a:endParaRPr>
          </a:p>
          <a:p>
            <a:endParaRPr lang="zh-TW" altLang="en-US" sz="1000">
              <a:solidFill>
                <a:srgbClr val="FF0000"/>
              </a:solidFill>
              <a:effectLst/>
            </a:endParaRPr>
          </a:p>
          <a:p>
            <a:r>
              <a:rPr lang="en-US" altLang="zh-TW" sz="1000">
                <a:solidFill>
                  <a:srgbClr val="7030A0"/>
                </a:solidFill>
                <a:effectLst/>
              </a:rPr>
              <a:t>OpenRAIL</a:t>
            </a:r>
          </a:p>
          <a:p>
            <a:r>
              <a:rPr lang="zh-TW" altLang="en-US" sz="1000">
                <a:effectLst/>
              </a:rPr>
              <a:t>機器學習的模型權重又跟程式碼和資料集不太一樣了，在模型上更</a:t>
            </a:r>
            <a:r>
              <a:rPr lang="zh-TW" altLang="en-US" sz="1000">
                <a:solidFill>
                  <a:schemeClr val="tx1"/>
                </a:solidFill>
                <a:effectLst/>
              </a:rPr>
              <a:t>講究「責任歸屬」的問題，因為多數的 </a:t>
            </a:r>
            <a:r>
              <a:rPr lang="en-US" altLang="zh-TW" sz="1000">
                <a:solidFill>
                  <a:schemeClr val="tx1"/>
                </a:solidFill>
                <a:effectLst/>
              </a:rPr>
              <a:t>ML </a:t>
            </a:r>
            <a:r>
              <a:rPr lang="zh-TW" altLang="en-US" sz="1000">
                <a:solidFill>
                  <a:schemeClr val="tx1"/>
                </a:solidFill>
                <a:effectLst/>
              </a:rPr>
              <a:t>模型都是在做預測，然而預測沒有 </a:t>
            </a:r>
            <a:r>
              <a:rPr lang="en-US" altLang="zh-TW" sz="1000">
                <a:solidFill>
                  <a:schemeClr val="tx1"/>
                </a:solidFill>
                <a:effectLst/>
              </a:rPr>
              <a:t>100% </a:t>
            </a:r>
            <a:r>
              <a:rPr lang="zh-TW" altLang="en-US" sz="1000">
                <a:solidFill>
                  <a:schemeClr val="tx1"/>
                </a:solidFill>
                <a:effectLst/>
              </a:rPr>
              <a:t>正確的。若實際運作時模型出了問題，那責任該如何歸屬？</a:t>
            </a:r>
            <a:r>
              <a:rPr lang="zh-TW" altLang="en-US" sz="1000">
                <a:effectLst/>
              </a:rPr>
              <a:t>另外，如果有人拿這個模型去做壞事，那模型的作者是否該負起責任？事實上這個議題相當複雜，時至今日還是經常產生訴訟糾紛。</a:t>
            </a:r>
          </a:p>
          <a:p>
            <a:r>
              <a:rPr lang="zh-TW" altLang="en-US" sz="1000">
                <a:effectLst/>
              </a:rPr>
              <a:t>於是 </a:t>
            </a:r>
            <a:r>
              <a:rPr lang="en-US" altLang="zh-TW" sz="1000">
                <a:effectLst/>
              </a:rPr>
              <a:t>OpenRAIL </a:t>
            </a:r>
            <a:r>
              <a:rPr lang="zh-TW" altLang="en-US" sz="1000">
                <a:effectLst/>
              </a:rPr>
              <a:t>誕生了，全名為 </a:t>
            </a:r>
            <a:r>
              <a:rPr lang="en-US" altLang="zh-TW" sz="1000">
                <a:effectLst/>
              </a:rPr>
              <a:t>Open &amp; Responsible AI License</a:t>
            </a:r>
            <a:r>
              <a:rPr lang="zh-TW" altLang="en-US" sz="1000">
                <a:effectLst/>
              </a:rPr>
              <a:t>，</a:t>
            </a:r>
            <a:r>
              <a:rPr lang="zh-TW" altLang="en-US" sz="1000">
                <a:solidFill>
                  <a:schemeClr val="tx1"/>
                </a:solidFill>
                <a:effectLst/>
              </a:rPr>
              <a:t>同樣可以讓大家複製、修改和商用等等，同時也要求使用者必須負起責任，不可以拿來做壞事。</a:t>
            </a:r>
            <a:r>
              <a:rPr lang="zh-TW" altLang="en-US" sz="1000">
                <a:effectLst/>
              </a:rPr>
              <a:t>如果因為不當使用導致你被抓、被罰款，那模型開發者是不需要負責的。</a:t>
            </a:r>
          </a:p>
          <a:p>
            <a:r>
              <a:rPr lang="zh-TW" altLang="en-US" sz="1000">
                <a:effectLst/>
              </a:rPr>
              <a:t>這個授權條款的目的，是為了降低模型開發者會遇到的法律風險。另外也有 </a:t>
            </a:r>
            <a:r>
              <a:rPr lang="en-US" altLang="zh-TW" sz="1000">
                <a:effectLst/>
              </a:rPr>
              <a:t>BLOOM </a:t>
            </a:r>
            <a:r>
              <a:rPr lang="zh-TW" altLang="en-US" sz="1000">
                <a:effectLst/>
              </a:rPr>
              <a:t>的 </a:t>
            </a:r>
            <a:r>
              <a:rPr lang="en-US" altLang="zh-TW" sz="1000">
                <a:effectLst/>
              </a:rPr>
              <a:t>BigScience OpenRAIL-m </a:t>
            </a:r>
            <a:r>
              <a:rPr lang="zh-TW" altLang="en-US" sz="1000">
                <a:effectLst/>
              </a:rPr>
              <a:t>或 </a:t>
            </a:r>
            <a:r>
              <a:rPr lang="en-US" altLang="zh-TW" sz="1000">
                <a:effectLst/>
              </a:rPr>
              <a:t>Stable Diffusion </a:t>
            </a:r>
            <a:r>
              <a:rPr lang="zh-TW" altLang="en-US" sz="1000">
                <a:effectLst/>
              </a:rPr>
              <a:t>的 </a:t>
            </a:r>
            <a:r>
              <a:rPr lang="en-US" altLang="zh-TW" sz="1000">
                <a:effectLst/>
              </a:rPr>
              <a:t>CreativeML Open RAIL-M </a:t>
            </a:r>
            <a:r>
              <a:rPr lang="zh-TW" altLang="en-US" sz="1000">
                <a:effectLst/>
              </a:rPr>
              <a:t>等不同的版本，也都是類似的聲明。</a:t>
            </a:r>
          </a:p>
          <a:p>
            <a:endParaRPr lang="zh-TW" altLang="en-US" sz="1000">
              <a:effectLst/>
            </a:endParaRPr>
          </a:p>
          <a:p>
            <a:r>
              <a:rPr lang="en-US" altLang="zh-TW" sz="1000">
                <a:solidFill>
                  <a:srgbClr val="7030A0"/>
                </a:solidFill>
                <a:effectLst/>
              </a:rPr>
              <a:t>Llama2 License</a:t>
            </a:r>
          </a:p>
          <a:p>
            <a:r>
              <a:rPr lang="zh-TW" altLang="en-US" sz="1000">
                <a:effectLst/>
              </a:rPr>
              <a:t>第一版的 </a:t>
            </a:r>
            <a:r>
              <a:rPr lang="en-US" altLang="zh-TW" sz="1000">
                <a:effectLst/>
              </a:rPr>
              <a:t>LLaMA </a:t>
            </a:r>
            <a:r>
              <a:rPr lang="zh-TW" altLang="en-US" sz="1000">
                <a:effectLst/>
              </a:rPr>
              <a:t>使用 </a:t>
            </a:r>
            <a:r>
              <a:rPr lang="en-US" altLang="zh-TW" sz="1000">
                <a:effectLst/>
              </a:rPr>
              <a:t>GPL </a:t>
            </a:r>
            <a:r>
              <a:rPr lang="zh-TW" altLang="en-US" sz="1000">
                <a:effectLst/>
              </a:rPr>
              <a:t>授權條款，是比較讓人傷腦筋的授權，許多與 </a:t>
            </a:r>
            <a:r>
              <a:rPr lang="en-US" altLang="zh-TW" sz="1000">
                <a:effectLst/>
              </a:rPr>
              <a:t>LLaMA </a:t>
            </a:r>
            <a:r>
              <a:rPr lang="zh-TW" altLang="en-US" sz="1000">
                <a:effectLst/>
              </a:rPr>
              <a:t>相關的衍生模型，都是使用 </a:t>
            </a:r>
            <a:r>
              <a:rPr lang="en-US" altLang="zh-TW" sz="1000">
                <a:effectLst/>
              </a:rPr>
              <a:t>Delta Weight </a:t>
            </a:r>
            <a:r>
              <a:rPr lang="zh-TW" altLang="en-US" sz="1000">
                <a:effectLst/>
              </a:rPr>
              <a:t>或 </a:t>
            </a:r>
            <a:r>
              <a:rPr lang="en-US" altLang="zh-TW" sz="1000">
                <a:effectLst/>
              </a:rPr>
              <a:t>LoRA Adapter </a:t>
            </a:r>
            <a:r>
              <a:rPr lang="zh-TW" altLang="en-US" sz="1000">
                <a:effectLst/>
              </a:rPr>
              <a:t>的形式釋出。為了調用這些模型，經常需要使用各種不同工具做合併，很麻煩也很耗時。</a:t>
            </a:r>
          </a:p>
          <a:p>
            <a:r>
              <a:rPr lang="zh-TW" altLang="en-US" sz="1000">
                <a:effectLst/>
              </a:rPr>
              <a:t>後來 </a:t>
            </a:r>
            <a:r>
              <a:rPr lang="en-US" altLang="zh-TW" sz="1000">
                <a:solidFill>
                  <a:schemeClr val="tx1"/>
                </a:solidFill>
                <a:effectLst/>
              </a:rPr>
              <a:t>Llama 2 </a:t>
            </a:r>
            <a:r>
              <a:rPr lang="zh-TW" altLang="en-US" sz="1000">
                <a:solidFill>
                  <a:schemeClr val="tx1"/>
                </a:solidFill>
                <a:effectLst/>
              </a:rPr>
              <a:t>推出之後，使用了全新的 </a:t>
            </a:r>
            <a:r>
              <a:rPr lang="en-US" altLang="zh-TW" sz="1000">
                <a:solidFill>
                  <a:schemeClr val="tx1"/>
                </a:solidFill>
                <a:effectLst/>
              </a:rPr>
              <a:t>Llama2 License</a:t>
            </a:r>
            <a:r>
              <a:rPr lang="zh-TW" altLang="en-US" sz="1000">
                <a:solidFill>
                  <a:schemeClr val="tx1"/>
                </a:solidFill>
                <a:effectLst/>
              </a:rPr>
              <a:t>，這個授權條款讓大家也能複製、修改、再發布等等。</a:t>
            </a:r>
            <a:r>
              <a:rPr lang="zh-TW" altLang="en-US" sz="1000">
                <a:effectLst/>
              </a:rPr>
              <a:t>這樣大家就不用再畏畏縮縮的，可以直接把微調過的 </a:t>
            </a:r>
            <a:r>
              <a:rPr lang="en-US" altLang="zh-TW" sz="1000">
                <a:effectLst/>
              </a:rPr>
              <a:t>Llama2-Based </a:t>
            </a:r>
            <a:r>
              <a:rPr lang="zh-TW" altLang="en-US" sz="1000">
                <a:effectLst/>
              </a:rPr>
              <a:t>模型權重整個釋出。</a:t>
            </a:r>
          </a:p>
          <a:p>
            <a:r>
              <a:rPr lang="zh-TW" altLang="en-US" sz="1000">
                <a:effectLst/>
              </a:rPr>
              <a:t>在 </a:t>
            </a:r>
            <a:r>
              <a:rPr lang="en-US" altLang="zh-TW" sz="1000">
                <a:effectLst/>
              </a:rPr>
              <a:t>Llama2 License </a:t>
            </a:r>
            <a:r>
              <a:rPr lang="zh-TW" altLang="en-US" sz="1000">
                <a:effectLst/>
              </a:rPr>
              <a:t>中有個有趣的附加商業條款，規定如果使用此模型的服務提供者，月活躍用戶超過七億的話，必須向 </a:t>
            </a:r>
            <a:r>
              <a:rPr lang="en-US" altLang="zh-TW" sz="1000">
                <a:effectLst/>
              </a:rPr>
              <a:t>Meta </a:t>
            </a:r>
            <a:r>
              <a:rPr lang="zh-TW" altLang="en-US" sz="1000">
                <a:effectLst/>
              </a:rPr>
              <a:t>請求額外的許可。</a:t>
            </a:r>
            <a:endParaRPr lang="en-US" altLang="zh-TW" sz="1000">
              <a:effectLst/>
            </a:endParaRPr>
          </a:p>
          <a:p>
            <a:endParaRPr lang="en-US" altLang="zh-TW" sz="1000">
              <a:effectLst/>
            </a:endParaRPr>
          </a:p>
          <a:p>
            <a:r>
              <a:rPr lang="en-US" altLang="zh-TW" sz="1000">
                <a:solidFill>
                  <a:srgbClr val="7030A0"/>
                </a:solidFill>
                <a:effectLst/>
              </a:rPr>
              <a:t>Proprietary License</a:t>
            </a:r>
          </a:p>
          <a:p>
            <a:r>
              <a:rPr lang="zh-TW" altLang="en-US" sz="1000">
                <a:effectLst/>
              </a:rPr>
              <a:t>這是一種</a:t>
            </a:r>
            <a:r>
              <a:rPr lang="zh-TW" altLang="en-US" sz="1000">
                <a:solidFill>
                  <a:schemeClr val="tx1"/>
                </a:solidFill>
                <a:effectLst/>
              </a:rPr>
              <a:t>非開源許可證，在某些條款和條件下授予使用軟體的有限權利</a:t>
            </a:r>
            <a:r>
              <a:rPr lang="zh-TW" altLang="en-US" sz="1000">
                <a:effectLst/>
              </a:rPr>
              <a:t>。專有許可</a:t>
            </a:r>
            <a:r>
              <a:rPr lang="zh-TW" altLang="en-US" sz="1000">
                <a:solidFill>
                  <a:schemeClr val="tx1"/>
                </a:solidFill>
                <a:effectLst/>
              </a:rPr>
              <a:t>通常要求使用者支付費用或獲得存取或使用軟體的許可</a:t>
            </a:r>
            <a:r>
              <a:rPr lang="zh-TW" altLang="en-US" sz="1000">
                <a:effectLst/>
              </a:rPr>
              <a:t>，並且可能對軟體的使用或修改方式施加限制。專有許可證也可能禁止使用者未經授權共享或分發軟體或其輸出。</a:t>
            </a:r>
          </a:p>
          <a:p>
            <a:endParaRPr lang="zh-TW" altLang="en-US" sz="1000">
              <a:effectLst/>
            </a:endParaRPr>
          </a:p>
          <a:p>
            <a:endParaRPr lang="zh-TW" altLang="en-US" sz="1000">
              <a:effectLst/>
            </a:endParaRPr>
          </a:p>
        </p:txBody>
      </p:sp>
    </p:spTree>
    <p:extLst>
      <p:ext uri="{BB962C8B-B14F-4D97-AF65-F5344CB8AC3E}">
        <p14:creationId xmlns:p14="http://schemas.microsoft.com/office/powerpoint/2010/main" val="153900850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圓角 3">
            <a:extLst>
              <a:ext uri="{FF2B5EF4-FFF2-40B4-BE49-F238E27FC236}">
                <a16:creationId xmlns:a16="http://schemas.microsoft.com/office/drawing/2014/main" id="{5CBE018D-29DD-1BB6-ADB6-87D82652C213}"/>
              </a:ext>
            </a:extLst>
          </p:cNvPr>
          <p:cNvSpPr/>
          <p:nvPr/>
        </p:nvSpPr>
        <p:spPr>
          <a:xfrm>
            <a:off x="3935491" y="2506568"/>
            <a:ext cx="1629383" cy="966686"/>
          </a:xfrm>
          <a:prstGeom prst="roundRect">
            <a:avLst/>
          </a:prstGeom>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繪圖</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6" name="直線單箭頭接點 5">
            <a:extLst>
              <a:ext uri="{FF2B5EF4-FFF2-40B4-BE49-F238E27FC236}">
                <a16:creationId xmlns:a16="http://schemas.microsoft.com/office/drawing/2014/main" id="{B7C4C9D0-4A69-F90F-39B7-B054CE00173C}"/>
              </a:ext>
            </a:extLst>
          </p:cNvPr>
          <p:cNvCxnSpPr>
            <a:cxnSpLocks/>
          </p:cNvCxnSpPr>
          <p:nvPr/>
        </p:nvCxnSpPr>
        <p:spPr>
          <a:xfrm>
            <a:off x="2996770" y="3004501"/>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E0B3EE76-CE93-A31B-B31A-6DBDAC18A86E}"/>
              </a:ext>
            </a:extLst>
          </p:cNvPr>
          <p:cNvCxnSpPr>
            <a:cxnSpLocks/>
          </p:cNvCxnSpPr>
          <p:nvPr/>
        </p:nvCxnSpPr>
        <p:spPr>
          <a:xfrm>
            <a:off x="5608647" y="3012629"/>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FB851BB3-C110-E8C2-7F8C-D66DA3D9EFAF}"/>
              </a:ext>
            </a:extLst>
          </p:cNvPr>
          <p:cNvSpPr/>
          <p:nvPr/>
        </p:nvSpPr>
        <p:spPr>
          <a:xfrm>
            <a:off x="3935494" y="1150321"/>
            <a:ext cx="1629383" cy="966686"/>
          </a:xfrm>
          <a:prstGeom prst="roundRect">
            <a:avLst/>
          </a:prstGeom>
          <a:solidFill>
            <a:schemeClr val="accent6">
              <a:lumMod val="40000"/>
              <a:lumOff val="6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對話</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12" name="直線單箭頭接點 11">
            <a:extLst>
              <a:ext uri="{FF2B5EF4-FFF2-40B4-BE49-F238E27FC236}">
                <a16:creationId xmlns:a16="http://schemas.microsoft.com/office/drawing/2014/main" id="{38AA20DD-A5C5-AB62-8FE5-F4D0317BF3E2}"/>
              </a:ext>
            </a:extLst>
          </p:cNvPr>
          <p:cNvCxnSpPr>
            <a:cxnSpLocks/>
          </p:cNvCxnSpPr>
          <p:nvPr/>
        </p:nvCxnSpPr>
        <p:spPr>
          <a:xfrm>
            <a:off x="2996773" y="1648254"/>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FDB4E800-02DE-778E-7756-6B50A404F225}"/>
              </a:ext>
            </a:extLst>
          </p:cNvPr>
          <p:cNvCxnSpPr>
            <a:cxnSpLocks/>
          </p:cNvCxnSpPr>
          <p:nvPr/>
        </p:nvCxnSpPr>
        <p:spPr>
          <a:xfrm>
            <a:off x="5634050" y="1643682"/>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內容版面配置區 4" descr="報紙 以實心填滿">
            <a:extLst>
              <a:ext uri="{FF2B5EF4-FFF2-40B4-BE49-F238E27FC236}">
                <a16:creationId xmlns:a16="http://schemas.microsoft.com/office/drawing/2014/main" id="{20774264-9F5E-670A-CF82-AAFE6496D0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57737" y="1059641"/>
            <a:ext cx="1175457" cy="1175457"/>
          </a:xfrm>
          <a:prstGeom prst="rect">
            <a:avLst/>
          </a:prstGeom>
        </p:spPr>
      </p:pic>
      <p:pic>
        <p:nvPicPr>
          <p:cNvPr id="17" name="內容版面配置區 4" descr="報紙 以實心填滿">
            <a:extLst>
              <a:ext uri="{FF2B5EF4-FFF2-40B4-BE49-F238E27FC236}">
                <a16:creationId xmlns:a16="http://schemas.microsoft.com/office/drawing/2014/main" id="{41157129-7253-276B-DCB8-37ED89955A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2505" y="1055954"/>
            <a:ext cx="1175457" cy="1175457"/>
          </a:xfrm>
          <a:prstGeom prst="rect">
            <a:avLst/>
          </a:prstGeom>
        </p:spPr>
      </p:pic>
      <p:sp>
        <p:nvSpPr>
          <p:cNvPr id="18" name="文字方塊 17">
            <a:extLst>
              <a:ext uri="{FF2B5EF4-FFF2-40B4-BE49-F238E27FC236}">
                <a16:creationId xmlns:a16="http://schemas.microsoft.com/office/drawing/2014/main" id="{FC0B9426-5BA0-5AC0-5B59-BD67A14A0110}"/>
              </a:ext>
            </a:extLst>
          </p:cNvPr>
          <p:cNvSpPr txBox="1"/>
          <p:nvPr/>
        </p:nvSpPr>
        <p:spPr>
          <a:xfrm>
            <a:off x="1336693" y="2050524"/>
            <a:ext cx="2202101" cy="300082"/>
          </a:xfrm>
          <a:prstGeom prst="rect">
            <a:avLst/>
          </a:prstGeom>
          <a:noFill/>
        </p:spPr>
        <p:txBody>
          <a:bodyPr wrap="square" rtlCol="0">
            <a:spAutoFit/>
          </a:bodyPr>
          <a:lstStyle/>
          <a:p>
            <a:pPr algn="ct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什麼是機器學習？</a:t>
            </a:r>
          </a:p>
        </p:txBody>
      </p:sp>
      <p:sp>
        <p:nvSpPr>
          <p:cNvPr id="19" name="文字方塊 18">
            <a:extLst>
              <a:ext uri="{FF2B5EF4-FFF2-40B4-BE49-F238E27FC236}">
                <a16:creationId xmlns:a16="http://schemas.microsoft.com/office/drawing/2014/main" id="{E7BD03F7-C3B0-345B-7BA8-AA32C8B3A268}"/>
              </a:ext>
            </a:extLst>
          </p:cNvPr>
          <p:cNvSpPr txBox="1"/>
          <p:nvPr/>
        </p:nvSpPr>
        <p:spPr>
          <a:xfrm>
            <a:off x="6177067" y="2084307"/>
            <a:ext cx="2202101" cy="300082"/>
          </a:xfrm>
          <a:prstGeom prst="rect">
            <a:avLst/>
          </a:prstGeom>
          <a:noFill/>
        </p:spPr>
        <p:txBody>
          <a:bodyPr wrap="square" rtlCol="0">
            <a:spAutoFit/>
          </a:bodyPr>
          <a:lstStyle/>
          <a:p>
            <a:pPr algn="ct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機器學習是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pic>
        <p:nvPicPr>
          <p:cNvPr id="22" name="圖片 21">
            <a:extLst>
              <a:ext uri="{FF2B5EF4-FFF2-40B4-BE49-F238E27FC236}">
                <a16:creationId xmlns:a16="http://schemas.microsoft.com/office/drawing/2014/main" id="{C966BD4A-543E-3E51-6F30-A138E2AC7B16}"/>
              </a:ext>
            </a:extLst>
          </p:cNvPr>
          <p:cNvPicPr>
            <a:picLocks noChangeAspect="1"/>
          </p:cNvPicPr>
          <p:nvPr/>
        </p:nvPicPr>
        <p:blipFill>
          <a:blip r:embed="rId5"/>
          <a:stretch>
            <a:fillRect/>
          </a:stretch>
        </p:blipFill>
        <p:spPr>
          <a:xfrm>
            <a:off x="6554663" y="2590966"/>
            <a:ext cx="836580" cy="853412"/>
          </a:xfrm>
          <a:prstGeom prst="rect">
            <a:avLst/>
          </a:prstGeom>
        </p:spPr>
      </p:pic>
      <p:sp>
        <p:nvSpPr>
          <p:cNvPr id="23" name="文字方塊 22">
            <a:extLst>
              <a:ext uri="{FF2B5EF4-FFF2-40B4-BE49-F238E27FC236}">
                <a16:creationId xmlns:a16="http://schemas.microsoft.com/office/drawing/2014/main" id="{02F1056F-F554-BB3E-53A6-AD264F74B099}"/>
              </a:ext>
            </a:extLst>
          </p:cNvPr>
          <p:cNvSpPr txBox="1"/>
          <p:nvPr/>
        </p:nvSpPr>
        <p:spPr>
          <a:xfrm>
            <a:off x="834411" y="2792820"/>
            <a:ext cx="2060219"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一隻在奔跑的狗</a:t>
            </a:r>
          </a:p>
        </p:txBody>
      </p:sp>
      <p:sp>
        <p:nvSpPr>
          <p:cNvPr id="3" name="矩形: 圓角 2">
            <a:extLst>
              <a:ext uri="{FF2B5EF4-FFF2-40B4-BE49-F238E27FC236}">
                <a16:creationId xmlns:a16="http://schemas.microsoft.com/office/drawing/2014/main" id="{A74F2EF9-5413-46EF-DE23-42AB6049A26A}"/>
              </a:ext>
            </a:extLst>
          </p:cNvPr>
          <p:cNvSpPr/>
          <p:nvPr/>
        </p:nvSpPr>
        <p:spPr>
          <a:xfrm>
            <a:off x="3935494" y="3694677"/>
            <a:ext cx="1629383" cy="966686"/>
          </a:xfrm>
          <a:prstGeom prst="roundRect">
            <a:avLst/>
          </a:prstGeom>
          <a:solidFill>
            <a:schemeClr val="accent4">
              <a:lumMod val="20000"/>
              <a:lumOff val="8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影片生成</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5" name="直線單箭頭接點 4">
            <a:extLst>
              <a:ext uri="{FF2B5EF4-FFF2-40B4-BE49-F238E27FC236}">
                <a16:creationId xmlns:a16="http://schemas.microsoft.com/office/drawing/2014/main" id="{5DF0E748-9799-F489-2C0B-CD2359BE5DE1}"/>
              </a:ext>
            </a:extLst>
          </p:cNvPr>
          <p:cNvCxnSpPr>
            <a:cxnSpLocks/>
          </p:cNvCxnSpPr>
          <p:nvPr/>
        </p:nvCxnSpPr>
        <p:spPr>
          <a:xfrm>
            <a:off x="2996773" y="4192610"/>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5700568A-B6D0-6E09-2352-40143CE99EE3}"/>
              </a:ext>
            </a:extLst>
          </p:cNvPr>
          <p:cNvCxnSpPr>
            <a:cxnSpLocks/>
          </p:cNvCxnSpPr>
          <p:nvPr/>
        </p:nvCxnSpPr>
        <p:spPr>
          <a:xfrm>
            <a:off x="5608650" y="4200737"/>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A0B3DA3A-B7FC-2632-83E9-1A44DE620A04}"/>
              </a:ext>
            </a:extLst>
          </p:cNvPr>
          <p:cNvSpPr txBox="1"/>
          <p:nvPr/>
        </p:nvSpPr>
        <p:spPr>
          <a:xfrm>
            <a:off x="834414" y="3980929"/>
            <a:ext cx="2060219"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一隻在奔跑的狗</a:t>
            </a:r>
          </a:p>
        </p:txBody>
      </p:sp>
      <p:sp>
        <p:nvSpPr>
          <p:cNvPr id="14" name="矩形: 圓角 13">
            <a:extLst>
              <a:ext uri="{FF2B5EF4-FFF2-40B4-BE49-F238E27FC236}">
                <a16:creationId xmlns:a16="http://schemas.microsoft.com/office/drawing/2014/main" id="{404DDECF-7983-E53C-594F-255B9382529C}"/>
              </a:ext>
            </a:extLst>
          </p:cNvPr>
          <p:cNvSpPr/>
          <p:nvPr/>
        </p:nvSpPr>
        <p:spPr>
          <a:xfrm>
            <a:off x="3935491" y="4883332"/>
            <a:ext cx="1629383" cy="966686"/>
          </a:xfrm>
          <a:prstGeom prst="roundRect">
            <a:avLst/>
          </a:prstGeom>
          <a:solidFill>
            <a:schemeClr val="accent2">
              <a:lumMod val="20000"/>
              <a:lumOff val="80000"/>
            </a:schemeClr>
          </a:solidFill>
          <a:ln w="5715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音樂生成</a:t>
            </a:r>
            <a:endParaRPr kumimoji="0" lang="en-US" altLang="zh-TW" sz="21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人工智慧</a:t>
            </a:r>
          </a:p>
        </p:txBody>
      </p:sp>
      <p:cxnSp>
        <p:nvCxnSpPr>
          <p:cNvPr id="15" name="直線單箭頭接點 14">
            <a:extLst>
              <a:ext uri="{FF2B5EF4-FFF2-40B4-BE49-F238E27FC236}">
                <a16:creationId xmlns:a16="http://schemas.microsoft.com/office/drawing/2014/main" id="{38DB315D-5D2A-45A9-8B67-A645E345F6CD}"/>
              </a:ext>
            </a:extLst>
          </p:cNvPr>
          <p:cNvCxnSpPr>
            <a:cxnSpLocks/>
          </p:cNvCxnSpPr>
          <p:nvPr/>
        </p:nvCxnSpPr>
        <p:spPr>
          <a:xfrm>
            <a:off x="2996770" y="5381264"/>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CAE7AA34-62C6-2D2B-F5A6-7C2540F5B83F}"/>
              </a:ext>
            </a:extLst>
          </p:cNvPr>
          <p:cNvCxnSpPr>
            <a:cxnSpLocks/>
          </p:cNvCxnSpPr>
          <p:nvPr/>
        </p:nvCxnSpPr>
        <p:spPr>
          <a:xfrm>
            <a:off x="5608647" y="5389392"/>
            <a:ext cx="8365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59513017-9212-9603-6251-B4EEC394F3F0}"/>
              </a:ext>
            </a:extLst>
          </p:cNvPr>
          <p:cNvSpPr txBox="1"/>
          <p:nvPr/>
        </p:nvSpPr>
        <p:spPr>
          <a:xfrm>
            <a:off x="834411" y="5031085"/>
            <a:ext cx="2060219" cy="646331"/>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唱一首歌詠</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人工智慧的歌</a:t>
            </a:r>
          </a:p>
        </p:txBody>
      </p:sp>
      <p:pic>
        <p:nvPicPr>
          <p:cNvPr id="1026" name="Picture 2">
            <a:extLst>
              <a:ext uri="{FF2B5EF4-FFF2-40B4-BE49-F238E27FC236}">
                <a16:creationId xmlns:a16="http://schemas.microsoft.com/office/drawing/2014/main" id="{C5C31934-2B4E-77D2-9A81-290B267CC8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5753" y="37469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8D7277-4496-6C52-E76B-3985104F0C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9001" y="4963948"/>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25" name="文字方塊 24">
            <a:extLst>
              <a:ext uri="{FF2B5EF4-FFF2-40B4-BE49-F238E27FC236}">
                <a16:creationId xmlns:a16="http://schemas.microsoft.com/office/drawing/2014/main" id="{94923DB3-76FC-4403-FCC3-DFDDA94FD0CF}"/>
              </a:ext>
            </a:extLst>
          </p:cNvPr>
          <p:cNvSpPr txBox="1"/>
          <p:nvPr/>
        </p:nvSpPr>
        <p:spPr>
          <a:xfrm>
            <a:off x="7752855" y="1228011"/>
            <a:ext cx="1817260" cy="923330"/>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ChatGPT, </a:t>
            </a:r>
          </a:p>
          <a:p>
            <a:pPr defTabSz="685800" fontAlgn="auto">
              <a:spcBef>
                <a:spcPts val="0"/>
              </a:spcBef>
              <a:spcAft>
                <a:spcPts val="0"/>
              </a:spcAft>
              <a:defRPr/>
            </a:pPr>
            <a:r>
              <a:rPr kumimoji="0" lang="en-US" altLang="zh-TW" sz="1800" dirty="0">
                <a:solidFill>
                  <a:prstClr val="black"/>
                </a:solidFill>
                <a:latin typeface="Calibri" panose="020F0502020204030204"/>
              </a:rPr>
              <a:t>Gemini, </a:t>
            </a:r>
          </a:p>
          <a:p>
            <a:pPr defTabSz="685800" fontAlgn="auto">
              <a:spcBef>
                <a:spcPts val="0"/>
              </a:spcBef>
              <a:spcAft>
                <a:spcPts val="0"/>
              </a:spcAft>
              <a:defRPr/>
            </a:pPr>
            <a:r>
              <a:rPr kumimoji="0" lang="en-US" altLang="zh-TW" sz="1800" dirty="0">
                <a:solidFill>
                  <a:prstClr val="black"/>
                </a:solidFill>
                <a:latin typeface="Calibri" panose="020F0502020204030204"/>
              </a:rPr>
              <a:t>Claude …</a:t>
            </a:r>
            <a:endParaRPr kumimoji="0" lang="zh-TW" altLang="en-US" sz="1800" dirty="0">
              <a:solidFill>
                <a:prstClr val="black"/>
              </a:solidFill>
              <a:latin typeface="Calibri" panose="020F0502020204030204"/>
            </a:endParaRPr>
          </a:p>
        </p:txBody>
      </p:sp>
      <p:sp>
        <p:nvSpPr>
          <p:cNvPr id="26" name="文字方塊 25">
            <a:extLst>
              <a:ext uri="{FF2B5EF4-FFF2-40B4-BE49-F238E27FC236}">
                <a16:creationId xmlns:a16="http://schemas.microsoft.com/office/drawing/2014/main" id="{99E0C665-1AD9-078D-B4E7-C7DB2D5F7E11}"/>
              </a:ext>
            </a:extLst>
          </p:cNvPr>
          <p:cNvSpPr txBox="1"/>
          <p:nvPr/>
        </p:nvSpPr>
        <p:spPr>
          <a:xfrm>
            <a:off x="7752856" y="2795456"/>
            <a:ext cx="1817260" cy="646331"/>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Midjourney, DALL-E …</a:t>
            </a:r>
            <a:endParaRPr kumimoji="0" lang="zh-TW" altLang="en-US" sz="1800" dirty="0">
              <a:solidFill>
                <a:prstClr val="black"/>
              </a:solidFill>
              <a:latin typeface="Calibri" panose="020F0502020204030204"/>
            </a:endParaRPr>
          </a:p>
        </p:txBody>
      </p:sp>
      <p:sp>
        <p:nvSpPr>
          <p:cNvPr id="27" name="文字方塊 26">
            <a:extLst>
              <a:ext uri="{FF2B5EF4-FFF2-40B4-BE49-F238E27FC236}">
                <a16:creationId xmlns:a16="http://schemas.microsoft.com/office/drawing/2014/main" id="{17318BC8-0705-19CF-129D-A4F9823EA6AE}"/>
              </a:ext>
            </a:extLst>
          </p:cNvPr>
          <p:cNvSpPr txBox="1"/>
          <p:nvPr/>
        </p:nvSpPr>
        <p:spPr>
          <a:xfrm>
            <a:off x="7752856" y="4107176"/>
            <a:ext cx="1817260" cy="646331"/>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Calibri" panose="020F0502020204030204"/>
              </a:rPr>
              <a:t>Sora, Dream Machine …</a:t>
            </a:r>
            <a:endParaRPr kumimoji="0" lang="zh-TW" altLang="en-US" sz="1800" dirty="0">
              <a:solidFill>
                <a:prstClr val="black"/>
              </a:solidFill>
              <a:latin typeface="Calibri" panose="020F0502020204030204"/>
            </a:endParaRPr>
          </a:p>
        </p:txBody>
      </p:sp>
      <p:sp>
        <p:nvSpPr>
          <p:cNvPr id="28" name="文字方塊 27">
            <a:extLst>
              <a:ext uri="{FF2B5EF4-FFF2-40B4-BE49-F238E27FC236}">
                <a16:creationId xmlns:a16="http://schemas.microsoft.com/office/drawing/2014/main" id="{39F33D67-24EE-DFBE-07FD-3945EE3DF62E}"/>
              </a:ext>
            </a:extLst>
          </p:cNvPr>
          <p:cNvSpPr txBox="1"/>
          <p:nvPr/>
        </p:nvSpPr>
        <p:spPr>
          <a:xfrm>
            <a:off x="7752855" y="5329818"/>
            <a:ext cx="1817260"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err="1">
                <a:solidFill>
                  <a:prstClr val="black"/>
                </a:solidFill>
                <a:latin typeface="Calibri" panose="020F0502020204030204"/>
              </a:rPr>
              <a:t>Suno</a:t>
            </a:r>
            <a:r>
              <a:rPr kumimoji="0" lang="en-US" altLang="zh-TW" sz="1800" dirty="0">
                <a:solidFill>
                  <a:prstClr val="black"/>
                </a:solidFill>
                <a:latin typeface="Calibri" panose="020F0502020204030204"/>
              </a:rPr>
              <a:t> …</a:t>
            </a:r>
            <a:endParaRPr kumimoji="0" lang="zh-TW" altLang="en-US" sz="1800" dirty="0">
              <a:solidFill>
                <a:prstClr val="black"/>
              </a:solidFill>
              <a:latin typeface="Calibri" panose="020F0502020204030204"/>
            </a:endParaRPr>
          </a:p>
        </p:txBody>
      </p:sp>
    </p:spTree>
    <p:extLst>
      <p:ext uri="{BB962C8B-B14F-4D97-AF65-F5344CB8AC3E}">
        <p14:creationId xmlns:p14="http://schemas.microsoft.com/office/powerpoint/2010/main" val="787050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內容版面配置區 5">
            <a:extLst>
              <a:ext uri="{FF2B5EF4-FFF2-40B4-BE49-F238E27FC236}">
                <a16:creationId xmlns:a16="http://schemas.microsoft.com/office/drawing/2014/main" id="{62660D3B-4128-131E-3649-D96F6DE2F665}"/>
              </a:ext>
            </a:extLst>
          </p:cNvPr>
          <p:cNvGraphicFramePr>
            <a:graphicFrameLocks noGrp="1"/>
          </p:cNvGraphicFramePr>
          <p:nvPr>
            <p:ph idx="1"/>
            <p:extLst>
              <p:ext uri="{D42A27DB-BD31-4B8C-83A1-F6EECF244321}">
                <p14:modId xmlns:p14="http://schemas.microsoft.com/office/powerpoint/2010/main" val="3178665096"/>
              </p:ext>
            </p:extLst>
          </p:nvPr>
        </p:nvGraphicFramePr>
        <p:xfrm>
          <a:off x="251520" y="354240"/>
          <a:ext cx="8424934" cy="4956099"/>
        </p:xfrm>
        <a:graphic>
          <a:graphicData uri="http://schemas.openxmlformats.org/drawingml/2006/table">
            <a:tbl>
              <a:tblPr firstRow="1" lastCol="1" bandRow="1"/>
              <a:tblGrid>
                <a:gridCol w="1203562">
                  <a:extLst>
                    <a:ext uri="{9D8B030D-6E8A-4147-A177-3AD203B41FA5}">
                      <a16:colId xmlns:a16="http://schemas.microsoft.com/office/drawing/2014/main" val="3617574779"/>
                    </a:ext>
                  </a:extLst>
                </a:gridCol>
                <a:gridCol w="1203562">
                  <a:extLst>
                    <a:ext uri="{9D8B030D-6E8A-4147-A177-3AD203B41FA5}">
                      <a16:colId xmlns:a16="http://schemas.microsoft.com/office/drawing/2014/main" val="346834951"/>
                    </a:ext>
                  </a:extLst>
                </a:gridCol>
                <a:gridCol w="1203562">
                  <a:extLst>
                    <a:ext uri="{9D8B030D-6E8A-4147-A177-3AD203B41FA5}">
                      <a16:colId xmlns:a16="http://schemas.microsoft.com/office/drawing/2014/main" val="3324089690"/>
                    </a:ext>
                  </a:extLst>
                </a:gridCol>
                <a:gridCol w="1203562">
                  <a:extLst>
                    <a:ext uri="{9D8B030D-6E8A-4147-A177-3AD203B41FA5}">
                      <a16:colId xmlns:a16="http://schemas.microsoft.com/office/drawing/2014/main" val="4101701763"/>
                    </a:ext>
                  </a:extLst>
                </a:gridCol>
                <a:gridCol w="1203562">
                  <a:extLst>
                    <a:ext uri="{9D8B030D-6E8A-4147-A177-3AD203B41FA5}">
                      <a16:colId xmlns:a16="http://schemas.microsoft.com/office/drawing/2014/main" val="4188798824"/>
                    </a:ext>
                  </a:extLst>
                </a:gridCol>
                <a:gridCol w="1203562">
                  <a:extLst>
                    <a:ext uri="{9D8B030D-6E8A-4147-A177-3AD203B41FA5}">
                      <a16:colId xmlns:a16="http://schemas.microsoft.com/office/drawing/2014/main" val="4189367975"/>
                    </a:ext>
                  </a:extLst>
                </a:gridCol>
                <a:gridCol w="1203562">
                  <a:extLst>
                    <a:ext uri="{9D8B030D-6E8A-4147-A177-3AD203B41FA5}">
                      <a16:colId xmlns:a16="http://schemas.microsoft.com/office/drawing/2014/main" val="1475961192"/>
                    </a:ext>
                  </a:extLst>
                </a:gridCol>
              </a:tblGrid>
              <a:tr h="697588">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LICENSE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LLMS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PERMISSIVE OR COPYLEFT</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許可或版權</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PATENT GRANT</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專利授權</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COMMERCIAL USE</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商業用途</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REDISTRIBUTION</a:t>
                      </a:r>
                    </a:p>
                    <a:p>
                      <a:pPr algn="l">
                        <a:lnSpc>
                          <a:spcPts val="1920"/>
                        </a:lnSpc>
                      </a:pPr>
                      <a:r>
                        <a:rPr lang="zh-TW" altLang="en-US" sz="1000" b="0">
                          <a:solidFill>
                            <a:srgbClr val="000000"/>
                          </a:solidFill>
                          <a:effectLst/>
                          <a:latin typeface="ADLaM Display" panose="02010000000000000000" pitchFamily="2" charset="0"/>
                          <a:cs typeface="ADLaM Display" panose="02010000000000000000" pitchFamily="2" charset="0"/>
                        </a:rPr>
                        <a:t>重新散佈</a:t>
                      </a:r>
                      <a:endPar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endParaRP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tc>
                  <a:txBody>
                    <a:bodyPr/>
                    <a:lstStyle/>
                    <a:p>
                      <a:pPr algn="l">
                        <a:lnSpc>
                          <a:spcPts val="1920"/>
                        </a:lnSpc>
                      </a:pPr>
                      <a:r>
                        <a:rPr lang="en-US" sz="1000" b="0">
                          <a:solidFill>
                            <a:srgbClr val="000000"/>
                          </a:solidFill>
                          <a:effectLst/>
                          <a:latin typeface="ADLaM Display" panose="02010000000000000000" pitchFamily="2" charset="0"/>
                          <a:ea typeface="ADLaM Display" panose="02010000000000000000" pitchFamily="2" charset="0"/>
                          <a:cs typeface="ADLaM Display" panose="02010000000000000000" pitchFamily="2" charset="0"/>
                        </a:rPr>
                        <a:t>MODIFICATION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0E7FF"/>
                    </a:solidFill>
                  </a:tcPr>
                </a:tc>
                <a:extLst>
                  <a:ext uri="{0D108BD9-81ED-4DB2-BD59-A6C34878D82A}">
                    <a16:rowId xmlns:a16="http://schemas.microsoft.com/office/drawing/2014/main" val="2282328910"/>
                  </a:ext>
                </a:extLst>
              </a:tr>
              <a:tr h="1850081">
                <a:tc>
                  <a:txBody>
                    <a:bodyPr/>
                    <a:lstStyle/>
                    <a:p>
                      <a:pPr algn="l">
                        <a:lnSpc>
                          <a:spcPts val="1920"/>
                        </a:lnSpc>
                      </a:pPr>
                      <a:r>
                        <a:rPr lang="en-US" sz="1200" b="0">
                          <a:solidFill>
                            <a:srgbClr val="000000"/>
                          </a:solidFill>
                          <a:effectLst/>
                        </a:rPr>
                        <a:t>Apache 2.0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BERT, XLNet, XLM-RoBERTa, Flan-UL2, Cerebras, Bloom and Dolly 2.0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Permissive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attribution)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7597705"/>
                  </a:ext>
                </a:extLst>
              </a:tr>
              <a:tr h="697588">
                <a:tc>
                  <a:txBody>
                    <a:bodyPr/>
                    <a:lstStyle/>
                    <a:p>
                      <a:pPr algn="l">
                        <a:lnSpc>
                          <a:spcPts val="1920"/>
                        </a:lnSpc>
                      </a:pPr>
                      <a:r>
                        <a:rPr lang="en-US" sz="1200" b="0">
                          <a:solidFill>
                            <a:srgbClr val="000000"/>
                          </a:solidFill>
                          <a:effectLst/>
                        </a:rPr>
                        <a:t>MIT</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GPT-2, T5, and BLOOM</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Permissive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No</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attribution)</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903242"/>
                  </a:ext>
                </a:extLst>
              </a:tr>
              <a:tr h="1081753">
                <a:tc>
                  <a:txBody>
                    <a:bodyPr/>
                    <a:lstStyle/>
                    <a:p>
                      <a:pPr algn="l">
                        <a:lnSpc>
                          <a:spcPts val="1920"/>
                        </a:lnSpc>
                      </a:pPr>
                      <a:r>
                        <a:rPr lang="en-US" sz="1200" b="0">
                          <a:solidFill>
                            <a:srgbClr val="000000"/>
                          </a:solidFill>
                          <a:effectLst/>
                        </a:rPr>
                        <a:t>GPL-3.0</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GLM-130B and NeMO LLM</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Copyleft</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(for GPL-3.0 licensed software only)</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source code)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 (with source code)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Yes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8377255"/>
                  </a:ext>
                </a:extLst>
              </a:tr>
              <a:tr h="569534">
                <a:tc>
                  <a:txBody>
                    <a:bodyPr/>
                    <a:lstStyle/>
                    <a:p>
                      <a:pPr algn="l">
                        <a:lnSpc>
                          <a:spcPts val="1920"/>
                        </a:lnSpc>
                      </a:pPr>
                      <a:r>
                        <a:rPr lang="en-US" sz="1200" b="0">
                          <a:solidFill>
                            <a:srgbClr val="000000"/>
                          </a:solidFill>
                          <a:effectLst/>
                        </a:rPr>
                        <a:t>Proprietary</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GPT-3, LaMDA and Cohere</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ts val="1920"/>
                        </a:lnSpc>
                      </a:pPr>
                      <a:r>
                        <a:rPr lang="en-US" sz="1200" b="0">
                          <a:solidFill>
                            <a:srgbClr val="000000"/>
                          </a:solidFill>
                          <a:effectLst/>
                        </a:rPr>
                        <a:t>Varies</a:t>
                      </a:r>
                    </a:p>
                  </a:txBody>
                  <a:tcPr marL="42143" marR="21072" marT="21072" marB="42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395703"/>
                  </a:ext>
                </a:extLst>
              </a:tr>
            </a:tbl>
          </a:graphicData>
        </a:graphic>
      </p:graphicFrame>
      <p:sp>
        <p:nvSpPr>
          <p:cNvPr id="9" name="文字方塊 8">
            <a:extLst>
              <a:ext uri="{FF2B5EF4-FFF2-40B4-BE49-F238E27FC236}">
                <a16:creationId xmlns:a16="http://schemas.microsoft.com/office/drawing/2014/main" id="{80426104-84D6-FBAC-ABC2-44F94355BAC0}"/>
              </a:ext>
            </a:extLst>
          </p:cNvPr>
          <p:cNvSpPr txBox="1"/>
          <p:nvPr/>
        </p:nvSpPr>
        <p:spPr>
          <a:xfrm>
            <a:off x="179512" y="5589240"/>
            <a:ext cx="8676454" cy="830997"/>
          </a:xfrm>
          <a:prstGeom prst="rect">
            <a:avLst/>
          </a:prstGeom>
          <a:noFill/>
        </p:spPr>
        <p:txBody>
          <a:bodyPr wrap="square">
            <a:spAutoFit/>
          </a:bodyPr>
          <a:lstStyle/>
          <a:p>
            <a:r>
              <a:rPr lang="en-US" altLang="zh-TW" sz="1200">
                <a:latin typeface="+mn-ea"/>
                <a:ea typeface="+mn-ea"/>
              </a:rPr>
              <a:t>GPL-3.0 </a:t>
            </a:r>
            <a:r>
              <a:rPr lang="zh-TW" altLang="en-US" sz="1200">
                <a:latin typeface="+mn-ea"/>
                <a:ea typeface="+mn-ea"/>
              </a:rPr>
              <a:t>等版權授權要求軟體的任何衍生作品都必須遵循相同的許可。這意味著如果您在專案中使用 </a:t>
            </a:r>
            <a:r>
              <a:rPr lang="en-US" altLang="zh-TW" sz="1200">
                <a:latin typeface="+mn-ea"/>
                <a:ea typeface="+mn-ea"/>
              </a:rPr>
              <a:t>GPL-3.0 </a:t>
            </a:r>
            <a:r>
              <a:rPr lang="zh-TW" altLang="en-US" sz="1200">
                <a:latin typeface="+mn-ea"/>
                <a:ea typeface="+mn-ea"/>
              </a:rPr>
              <a:t>許可的軟體，那麼您的專案也必須獲得 </a:t>
            </a:r>
            <a:r>
              <a:rPr lang="en-US" altLang="zh-TW" sz="1200">
                <a:latin typeface="+mn-ea"/>
                <a:ea typeface="+mn-ea"/>
              </a:rPr>
              <a:t>GPL-3.0 </a:t>
            </a:r>
            <a:r>
              <a:rPr lang="zh-TW" altLang="en-US" sz="1200">
                <a:latin typeface="+mn-ea"/>
                <a:ea typeface="+mn-ea"/>
              </a:rPr>
              <a:t>許可。</a:t>
            </a:r>
          </a:p>
          <a:p>
            <a:endParaRPr lang="zh-TW" altLang="en-US" sz="1200">
              <a:latin typeface="+mn-ea"/>
              <a:ea typeface="+mn-ea"/>
            </a:endParaRPr>
          </a:p>
          <a:p>
            <a:r>
              <a:rPr lang="en-US" altLang="zh-TW" sz="1200">
                <a:latin typeface="+mn-ea"/>
                <a:ea typeface="+mn-ea"/>
              </a:rPr>
              <a:t>Apache 2.0 </a:t>
            </a:r>
            <a:r>
              <a:rPr lang="zh-TW" altLang="en-US" sz="1200">
                <a:latin typeface="+mn-ea"/>
                <a:ea typeface="+mn-ea"/>
              </a:rPr>
              <a:t>和 </a:t>
            </a:r>
            <a:r>
              <a:rPr lang="en-US" altLang="zh-TW" sz="1200">
                <a:latin typeface="+mn-ea"/>
                <a:ea typeface="+mn-ea"/>
              </a:rPr>
              <a:t>MIT </a:t>
            </a:r>
            <a:r>
              <a:rPr lang="zh-TW" altLang="en-US" sz="1200">
                <a:latin typeface="+mn-ea"/>
                <a:ea typeface="+mn-ea"/>
              </a:rPr>
              <a:t>等寬鬆的授權允許使用者在許可證下使用、修改和分發軟體，而對其使用或分發軟體的方式幾乎沒有限制。</a:t>
            </a:r>
          </a:p>
        </p:txBody>
      </p:sp>
    </p:spTree>
    <p:extLst>
      <p:ext uri="{BB962C8B-B14F-4D97-AF65-F5344CB8AC3E}">
        <p14:creationId xmlns:p14="http://schemas.microsoft.com/office/powerpoint/2010/main" val="260494861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3B2552-8CE9-4553-6DF1-39941341DA1D}"/>
              </a:ext>
            </a:extLst>
          </p:cNvPr>
          <p:cNvSpPr>
            <a:spLocks noGrp="1"/>
          </p:cNvSpPr>
          <p:nvPr>
            <p:ph type="title"/>
          </p:nvPr>
        </p:nvSpPr>
        <p:spPr/>
        <p:txBody>
          <a:bodyPr/>
          <a:lstStyle/>
          <a:p>
            <a:r>
              <a:rPr lang="zh-TW" altLang="en-US" b="1" i="0">
                <a:solidFill>
                  <a:srgbClr val="171717"/>
                </a:solidFill>
                <a:effectLst/>
                <a:latin typeface="-apple-system"/>
              </a:rPr>
              <a:t>試用</a:t>
            </a:r>
            <a:r>
              <a:rPr lang="en-US" altLang="zh-TW" b="1" i="0">
                <a:solidFill>
                  <a:srgbClr val="171717"/>
                </a:solidFill>
                <a:effectLst/>
                <a:latin typeface="-apple-system"/>
              </a:rPr>
              <a:t>:</a:t>
            </a:r>
            <a:r>
              <a:rPr lang="zh-TW" altLang="en-US" b="1" i="0">
                <a:solidFill>
                  <a:srgbClr val="171717"/>
                </a:solidFill>
                <a:effectLst/>
                <a:latin typeface="-apple-system"/>
              </a:rPr>
              <a:t> </a:t>
            </a:r>
            <a:r>
              <a:rPr lang="en-US" altLang="zh-TW" b="1" i="0">
                <a:solidFill>
                  <a:srgbClr val="171717"/>
                </a:solidFill>
                <a:effectLst/>
                <a:latin typeface="-apple-system"/>
              </a:rPr>
              <a:t>AI Chat Tools  (local vs cloud)</a:t>
            </a:r>
            <a:endParaRPr lang="zh-TW" altLang="en-US"/>
          </a:p>
        </p:txBody>
      </p:sp>
      <p:sp>
        <p:nvSpPr>
          <p:cNvPr id="3" name="內容版面配置區 2">
            <a:extLst>
              <a:ext uri="{FF2B5EF4-FFF2-40B4-BE49-F238E27FC236}">
                <a16:creationId xmlns:a16="http://schemas.microsoft.com/office/drawing/2014/main" id="{DEB16576-6065-07CE-1FF0-D50B22E25DB2}"/>
              </a:ext>
            </a:extLst>
          </p:cNvPr>
          <p:cNvSpPr>
            <a:spLocks noGrp="1"/>
          </p:cNvSpPr>
          <p:nvPr>
            <p:ph idx="1"/>
          </p:nvPr>
        </p:nvSpPr>
        <p:spPr/>
        <p:txBody>
          <a:bodyPr/>
          <a:lstStyle/>
          <a:p>
            <a:r>
              <a:rPr lang="en-US" altLang="zh-TW" sz="1800" b="1" i="0">
                <a:solidFill>
                  <a:srgbClr val="171717"/>
                </a:solidFill>
                <a:effectLst/>
                <a:latin typeface="-apple-system"/>
              </a:rPr>
              <a:t>11 Best AI Chat Tools for Developers in 2024:</a:t>
            </a:r>
          </a:p>
          <a:p>
            <a:r>
              <a:rPr lang="en-US" altLang="zh-TW" sz="1800">
                <a:hlinkClick r:id="rId2"/>
              </a:rPr>
              <a:t>https://dev.to/anmolbaranwal/11-best-ai-chat-tools-for-developers-in-2024-4gpl</a:t>
            </a:r>
            <a:endParaRPr lang="en-US" altLang="zh-TW" sz="1800">
              <a:hlinkClick r:id="rId3"/>
            </a:endParaRPr>
          </a:p>
          <a:p>
            <a:endParaRPr lang="en-US" altLang="zh-TW" sz="1800">
              <a:hlinkClick r:id="rId3"/>
            </a:endParaRPr>
          </a:p>
          <a:p>
            <a:r>
              <a:rPr lang="en-US" altLang="zh-TW" sz="1800" b="1" i="0">
                <a:solidFill>
                  <a:srgbClr val="111111"/>
                </a:solidFill>
                <a:effectLst/>
                <a:latin typeface="canada-type-gibson"/>
              </a:rPr>
              <a:t>4 free AI chatbots you can run directly on your PC</a:t>
            </a:r>
          </a:p>
          <a:p>
            <a:r>
              <a:rPr lang="en-US" altLang="zh-TW" sz="1800">
                <a:hlinkClick r:id="rId3"/>
              </a:rPr>
              <a:t>https://www.pcworld.com/article/2590365/4-free-ai-chatbots-you-can-run-directly-on-your-pc.html</a:t>
            </a:r>
          </a:p>
          <a:p>
            <a:endParaRPr lang="en-US" altLang="zh-TW" sz="1800">
              <a:hlinkClick r:id="rId3"/>
            </a:endParaRPr>
          </a:p>
        </p:txBody>
      </p:sp>
      <p:pic>
        <p:nvPicPr>
          <p:cNvPr id="5" name="圖片 4">
            <a:extLst>
              <a:ext uri="{FF2B5EF4-FFF2-40B4-BE49-F238E27FC236}">
                <a16:creationId xmlns:a16="http://schemas.microsoft.com/office/drawing/2014/main" id="{F5910FC0-17D0-38CC-9208-610959463768}"/>
              </a:ext>
            </a:extLst>
          </p:cNvPr>
          <p:cNvPicPr>
            <a:picLocks noChangeAspect="1"/>
          </p:cNvPicPr>
          <p:nvPr/>
        </p:nvPicPr>
        <p:blipFill>
          <a:blip r:embed="rId4"/>
          <a:stretch>
            <a:fillRect/>
          </a:stretch>
        </p:blipFill>
        <p:spPr>
          <a:xfrm>
            <a:off x="5796136" y="3940607"/>
            <a:ext cx="2736304" cy="1546134"/>
          </a:xfrm>
          <a:prstGeom prst="rect">
            <a:avLst/>
          </a:prstGeom>
        </p:spPr>
      </p:pic>
      <p:sp>
        <p:nvSpPr>
          <p:cNvPr id="8" name="文字方塊 7">
            <a:extLst>
              <a:ext uri="{FF2B5EF4-FFF2-40B4-BE49-F238E27FC236}">
                <a16:creationId xmlns:a16="http://schemas.microsoft.com/office/drawing/2014/main" id="{F3417C5D-A0BE-A6E6-EE9B-0FA916C314CD}"/>
              </a:ext>
            </a:extLst>
          </p:cNvPr>
          <p:cNvSpPr txBox="1"/>
          <p:nvPr/>
        </p:nvSpPr>
        <p:spPr>
          <a:xfrm>
            <a:off x="211465" y="2852936"/>
            <a:ext cx="8640960" cy="646331"/>
          </a:xfrm>
          <a:prstGeom prst="rect">
            <a:avLst/>
          </a:prstGeom>
          <a:noFill/>
        </p:spPr>
        <p:txBody>
          <a:bodyPr wrap="square" numCol="2">
            <a:spAutoFit/>
          </a:bodyPr>
          <a:lstStyle/>
          <a:p>
            <a:r>
              <a:rPr lang="en-US" altLang="zh-TW" sz="1200" b="1">
                <a:latin typeface="+mj-lt"/>
                <a:ea typeface="+mn-ea"/>
              </a:rPr>
              <a:t>Open WebUI</a:t>
            </a:r>
          </a:p>
          <a:p>
            <a:r>
              <a:rPr lang="en-US" altLang="zh-TW" sz="1200" b="1">
                <a:latin typeface="+mj-lt"/>
                <a:ea typeface="+mn-ea"/>
              </a:rPr>
              <a:t>https://github.com/open-webui/open-webui/ </a:t>
            </a:r>
          </a:p>
          <a:p>
            <a:r>
              <a:rPr lang="en-US" altLang="zh-TW" sz="1200" b="1">
                <a:latin typeface="+mj-lt"/>
                <a:ea typeface="+mn-ea"/>
              </a:rPr>
              <a:t> </a:t>
            </a:r>
          </a:p>
        </p:txBody>
      </p:sp>
      <p:sp>
        <p:nvSpPr>
          <p:cNvPr id="10" name="文字方塊 9">
            <a:extLst>
              <a:ext uri="{FF2B5EF4-FFF2-40B4-BE49-F238E27FC236}">
                <a16:creationId xmlns:a16="http://schemas.microsoft.com/office/drawing/2014/main" id="{D9D2A4E6-69A0-AE55-391E-D7C2F7DF7717}"/>
              </a:ext>
            </a:extLst>
          </p:cNvPr>
          <p:cNvSpPr txBox="1"/>
          <p:nvPr/>
        </p:nvSpPr>
        <p:spPr>
          <a:xfrm>
            <a:off x="5534397" y="2780928"/>
            <a:ext cx="3496942" cy="1015663"/>
          </a:xfrm>
          <a:prstGeom prst="rect">
            <a:avLst/>
          </a:prstGeom>
          <a:noFill/>
        </p:spPr>
        <p:txBody>
          <a:bodyPr wrap="square">
            <a:spAutoFit/>
          </a:bodyPr>
          <a:lstStyle/>
          <a:p>
            <a:r>
              <a:rPr lang="en-US" altLang="zh-TW" sz="1200" b="1">
                <a:latin typeface="+mj-lt"/>
                <a:ea typeface="+mn-ea"/>
              </a:rPr>
              <a:t>GPT4All </a:t>
            </a:r>
          </a:p>
          <a:p>
            <a:r>
              <a:rPr lang="zh-TW" altLang="en-US" sz="1200" b="1">
                <a:latin typeface="+mj-lt"/>
                <a:ea typeface="+mn-ea"/>
              </a:rPr>
              <a:t>開源本地 </a:t>
            </a:r>
            <a:r>
              <a:rPr lang="en-US" altLang="zh-TW" sz="1200" b="1">
                <a:latin typeface="+mj-lt"/>
                <a:ea typeface="+mn-ea"/>
              </a:rPr>
              <a:t>LLM </a:t>
            </a:r>
            <a:r>
              <a:rPr lang="zh-TW" altLang="en-US" sz="1200" b="1">
                <a:latin typeface="+mj-lt"/>
                <a:ea typeface="+mn-ea"/>
              </a:rPr>
              <a:t>桌面應用程式 完全私密的桌面應用程式，讓使用者可以完全掌控自己的資料，提供更現代、直觀的體驗。</a:t>
            </a:r>
          </a:p>
          <a:p>
            <a:r>
              <a:rPr lang="en-US" altLang="zh-TW" sz="1200" b="1">
                <a:latin typeface="+mj-lt"/>
                <a:ea typeface="+mn-ea"/>
              </a:rPr>
              <a:t>https://www.nomic.ai/gpt4all</a:t>
            </a:r>
          </a:p>
        </p:txBody>
      </p:sp>
      <p:pic>
        <p:nvPicPr>
          <p:cNvPr id="12" name="圖片 11" descr="一張含有 文字, 螢幕擷取畫面, 多媒體軟體, 軟體 的圖片&#10;&#10;AI 產生的內容可能不正確。">
            <a:extLst>
              <a:ext uri="{FF2B5EF4-FFF2-40B4-BE49-F238E27FC236}">
                <a16:creationId xmlns:a16="http://schemas.microsoft.com/office/drawing/2014/main" id="{9C8BC0DF-A00D-AAC8-A095-81AFDA523D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551" y="3431652"/>
            <a:ext cx="5504348" cy="3096196"/>
          </a:xfrm>
          <a:prstGeom prst="rect">
            <a:avLst/>
          </a:prstGeom>
        </p:spPr>
      </p:pic>
    </p:spTree>
    <p:extLst>
      <p:ext uri="{BB962C8B-B14F-4D97-AF65-F5344CB8AC3E}">
        <p14:creationId xmlns:p14="http://schemas.microsoft.com/office/powerpoint/2010/main" val="117135145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5ADF2CEB-FA7B-38A7-DBF9-1E33956B5E8B}"/>
              </a:ext>
            </a:extLst>
          </p:cNvPr>
          <p:cNvSpPr>
            <a:spLocks noGrp="1"/>
          </p:cNvSpPr>
          <p:nvPr>
            <p:ph type="title"/>
          </p:nvPr>
        </p:nvSpPr>
        <p:spPr/>
        <p:txBody>
          <a:bodyPr/>
          <a:lstStyle/>
          <a:p>
            <a:r>
              <a:rPr lang="en-US" altLang="zh-TW" b="1" i="0">
                <a:solidFill>
                  <a:srgbClr val="0F0F0F"/>
                </a:solidFill>
                <a:effectLst/>
                <a:latin typeface="Roboto" panose="02000000000000000000" pitchFamily="2" charset="0"/>
              </a:rPr>
              <a:t>GPT </a:t>
            </a:r>
            <a:r>
              <a:rPr lang="zh-TW" altLang="en-US" b="1" i="0">
                <a:solidFill>
                  <a:srgbClr val="0F0F0F"/>
                </a:solidFill>
                <a:effectLst/>
                <a:latin typeface="Roboto" panose="02000000000000000000" pitchFamily="2" charset="0"/>
              </a:rPr>
              <a:t>的挑戰</a:t>
            </a:r>
            <a:endParaRPr lang="zh-TW" altLang="en-US"/>
          </a:p>
        </p:txBody>
      </p:sp>
      <p:sp>
        <p:nvSpPr>
          <p:cNvPr id="5" name="內容版面配置區 4">
            <a:extLst>
              <a:ext uri="{FF2B5EF4-FFF2-40B4-BE49-F238E27FC236}">
                <a16:creationId xmlns:a16="http://schemas.microsoft.com/office/drawing/2014/main" id="{836CC7D7-91F1-B028-0F87-00816F57D747}"/>
              </a:ext>
            </a:extLst>
          </p:cNvPr>
          <p:cNvSpPr>
            <a:spLocks noGrp="1"/>
          </p:cNvSpPr>
          <p:nvPr>
            <p:ph idx="1"/>
          </p:nvPr>
        </p:nvSpPr>
        <p:spPr/>
        <p:txBody>
          <a:bodyPr/>
          <a:lstStyle/>
          <a:p>
            <a:r>
              <a:rPr lang="en-US" altLang="zh-TW" b="1" i="0">
                <a:solidFill>
                  <a:srgbClr val="0F0F0F"/>
                </a:solidFill>
                <a:effectLst/>
                <a:latin typeface="Roboto" panose="02000000000000000000" pitchFamily="2" charset="0"/>
              </a:rPr>
              <a:t>GPT</a:t>
            </a:r>
            <a:r>
              <a:rPr lang="zh-TW" altLang="en-US" b="1" i="0">
                <a:solidFill>
                  <a:srgbClr val="0F0F0F"/>
                </a:solidFill>
                <a:effectLst/>
                <a:latin typeface="Roboto" panose="02000000000000000000" pitchFamily="2" charset="0"/>
              </a:rPr>
              <a:t>、</a:t>
            </a:r>
            <a:r>
              <a:rPr lang="en-US" altLang="zh-TW" b="1" i="0">
                <a:solidFill>
                  <a:srgbClr val="0F0F0F"/>
                </a:solidFill>
                <a:effectLst/>
                <a:latin typeface="Roboto" panose="02000000000000000000" pitchFamily="2" charset="0"/>
              </a:rPr>
              <a:t>Sora</a:t>
            </a:r>
            <a:r>
              <a:rPr lang="zh-TW" altLang="en-US" b="1" i="0">
                <a:solidFill>
                  <a:srgbClr val="0F0F0F"/>
                </a:solidFill>
                <a:effectLst/>
                <a:latin typeface="Roboto" panose="02000000000000000000" pitchFamily="2" charset="0"/>
              </a:rPr>
              <a:t>、</a:t>
            </a:r>
            <a:r>
              <a:rPr lang="en-US" altLang="zh-TW" b="1" i="0">
                <a:solidFill>
                  <a:srgbClr val="0F0F0F"/>
                </a:solidFill>
                <a:effectLst/>
                <a:latin typeface="Roboto" panose="02000000000000000000" pitchFamily="2" charset="0"/>
              </a:rPr>
              <a:t>Diffusion model</a:t>
            </a:r>
            <a:r>
              <a:rPr lang="zh-TW" altLang="en-US" b="1" i="0">
                <a:solidFill>
                  <a:srgbClr val="0F0F0F"/>
                </a:solidFill>
                <a:effectLst/>
                <a:latin typeface="Roboto" panose="02000000000000000000" pitchFamily="2" charset="0"/>
              </a:rPr>
              <a:t>、類器官智慧</a:t>
            </a:r>
            <a:r>
              <a:rPr lang="en-US" altLang="zh-TW" b="1" i="0">
                <a:solidFill>
                  <a:srgbClr val="0F0F0F"/>
                </a:solidFill>
                <a:effectLst/>
                <a:latin typeface="Roboto" panose="02000000000000000000" pitchFamily="2" charset="0"/>
              </a:rPr>
              <a:t>OI</a:t>
            </a:r>
            <a:r>
              <a:rPr lang="zh-TW" altLang="en-US" b="1" i="0">
                <a:solidFill>
                  <a:srgbClr val="0F0F0F"/>
                </a:solidFill>
                <a:effectLst/>
                <a:latin typeface="Roboto" panose="02000000000000000000" pitchFamily="2" charset="0"/>
              </a:rPr>
              <a:t>、圖靈測試、人工智慧史</a:t>
            </a:r>
          </a:p>
          <a:p>
            <a:r>
              <a:rPr lang="en-US" altLang="zh-TW">
                <a:hlinkClick r:id="rId2"/>
              </a:rPr>
              <a:t>https://youtu.be/eraWvfD_Ihg</a:t>
            </a:r>
            <a:endParaRPr lang="en-US" altLang="zh-TW"/>
          </a:p>
          <a:p>
            <a:endParaRPr lang="en-US" altLang="zh-TW"/>
          </a:p>
          <a:p>
            <a:endParaRPr lang="en-US" altLang="zh-TW"/>
          </a:p>
        </p:txBody>
      </p:sp>
    </p:spTree>
    <p:extLst>
      <p:ext uri="{BB962C8B-B14F-4D97-AF65-F5344CB8AC3E}">
        <p14:creationId xmlns:p14="http://schemas.microsoft.com/office/powerpoint/2010/main" val="12433686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51DDDC-8F1B-AC3F-FAC1-33D086E9C42B}"/>
              </a:ext>
            </a:extLst>
          </p:cNvPr>
          <p:cNvSpPr>
            <a:spLocks noGrp="1"/>
          </p:cNvSpPr>
          <p:nvPr>
            <p:ph type="title"/>
          </p:nvPr>
        </p:nvSpPr>
        <p:spPr/>
        <p:txBody>
          <a:bodyPr/>
          <a:lstStyle/>
          <a:p>
            <a:r>
              <a:rPr lang="en-US" altLang="zh-TW" sz="3200"/>
              <a:t>Multimodal Large Language Models (MLLMs)</a:t>
            </a:r>
            <a:br>
              <a:rPr lang="en-US" altLang="zh-TW" sz="3200"/>
            </a:br>
            <a:r>
              <a:rPr lang="zh-TW" altLang="en-US" sz="1600" b="0" i="0">
                <a:solidFill>
                  <a:srgbClr val="242424"/>
                </a:solidFill>
                <a:effectLst/>
                <a:latin typeface="source-serif-pro"/>
              </a:rPr>
              <a:t>多模態大型語言模型</a:t>
            </a:r>
            <a:endParaRPr lang="zh-TW" altLang="en-US" sz="3200"/>
          </a:p>
        </p:txBody>
      </p:sp>
      <p:sp>
        <p:nvSpPr>
          <p:cNvPr id="3" name="內容版面配置區 2">
            <a:extLst>
              <a:ext uri="{FF2B5EF4-FFF2-40B4-BE49-F238E27FC236}">
                <a16:creationId xmlns:a16="http://schemas.microsoft.com/office/drawing/2014/main" id="{C6BE3321-550C-3696-26D4-0C56AC1701BD}"/>
              </a:ext>
            </a:extLst>
          </p:cNvPr>
          <p:cNvSpPr>
            <a:spLocks noGrp="1"/>
          </p:cNvSpPr>
          <p:nvPr>
            <p:ph idx="1"/>
          </p:nvPr>
        </p:nvSpPr>
        <p:spPr>
          <a:xfrm>
            <a:off x="181546" y="1052736"/>
            <a:ext cx="8782942" cy="5976664"/>
          </a:xfrm>
        </p:spPr>
        <p:txBody>
          <a:bodyPr/>
          <a:lstStyle/>
          <a:p>
            <a:r>
              <a:rPr lang="zh-TW" altLang="en-US" sz="1600">
                <a:effectLst/>
              </a:rPr>
              <a:t>多模態大型語言模型 </a:t>
            </a:r>
            <a:r>
              <a:rPr lang="en-US" altLang="zh-TW" sz="1600">
                <a:effectLst/>
              </a:rPr>
              <a:t>(MLLM) </a:t>
            </a:r>
            <a:r>
              <a:rPr lang="zh-TW" altLang="en-US" sz="1600">
                <a:effectLst/>
              </a:rPr>
              <a:t>是一種將大型語言模型 </a:t>
            </a:r>
            <a:r>
              <a:rPr lang="en-US" altLang="zh-TW" sz="1600">
                <a:effectLst/>
              </a:rPr>
              <a:t>(LLM)</a:t>
            </a:r>
            <a:r>
              <a:rPr lang="zh-TW" altLang="en-US" sz="1600">
                <a:effectLst/>
              </a:rPr>
              <a:t> 的推理能力與接收、推理和輸出多模態訊息的能力相結合的模型。</a:t>
            </a:r>
            <a:endParaRPr lang="en-US" altLang="zh-TW" sz="1600">
              <a:effectLst/>
            </a:endParaRPr>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pPr>
              <a:lnSpc>
                <a:spcPts val="2400"/>
              </a:lnSpc>
            </a:pPr>
            <a:r>
              <a:rPr lang="en-US" altLang="zh-TW" sz="1600">
                <a:effectLst/>
              </a:rPr>
              <a:t>2023 </a:t>
            </a:r>
            <a:r>
              <a:rPr lang="zh-TW" altLang="en-US" sz="1600">
                <a:effectLst/>
              </a:rPr>
              <a:t>年大多數大型科技公司都開發了至少一個 </a:t>
            </a:r>
            <a:r>
              <a:rPr lang="en-US" altLang="zh-TW" sz="1600">
                <a:effectLst/>
              </a:rPr>
              <a:t>MLLM</a:t>
            </a:r>
            <a:r>
              <a:rPr lang="zh-TW" altLang="en-US" sz="1600">
                <a:effectLst/>
              </a:rPr>
              <a:t>。 </a:t>
            </a:r>
            <a:r>
              <a:rPr lang="en-US" altLang="zh-TW" sz="1600">
                <a:effectLst/>
              </a:rPr>
              <a:t>2024</a:t>
            </a:r>
            <a:r>
              <a:rPr lang="zh-TW" altLang="en-US" sz="1600">
                <a:effectLst/>
              </a:rPr>
              <a:t>年，</a:t>
            </a:r>
            <a:r>
              <a:rPr lang="en-US" altLang="zh-TW" sz="1600">
                <a:effectLst/>
              </a:rPr>
              <a:t>OpenAI</a:t>
            </a:r>
            <a:r>
              <a:rPr lang="zh-TW" altLang="en-US" sz="1600">
                <a:effectLst/>
              </a:rPr>
              <a:t>的</a:t>
            </a:r>
            <a:r>
              <a:rPr lang="en-US" altLang="zh-TW" sz="1600">
                <a:effectLst/>
              </a:rPr>
              <a:t>GPT-4o</a:t>
            </a:r>
            <a:r>
              <a:rPr lang="zh-TW" altLang="en-US" sz="1600">
                <a:effectLst/>
              </a:rPr>
              <a:t>在</a:t>
            </a:r>
            <a:r>
              <a:rPr lang="en-US" altLang="zh-TW" sz="1600">
                <a:effectLst/>
              </a:rPr>
              <a:t>5</a:t>
            </a:r>
            <a:r>
              <a:rPr lang="zh-TW" altLang="en-US" sz="1600">
                <a:effectLst/>
              </a:rPr>
              <a:t>月發佈時成為頭條新聞。</a:t>
            </a:r>
            <a:endParaRPr lang="en-US" altLang="zh-TW" sz="1600">
              <a:effectLst/>
            </a:endParaRPr>
          </a:p>
          <a:p>
            <a:pPr>
              <a:lnSpc>
                <a:spcPts val="1800"/>
              </a:lnSpc>
            </a:pPr>
            <a:r>
              <a:rPr lang="en-US" altLang="zh-TW" sz="1600">
                <a:solidFill>
                  <a:srgbClr val="C00000"/>
                </a:solidFill>
                <a:effectLst/>
              </a:rPr>
              <a:t>MLLM </a:t>
            </a:r>
            <a:r>
              <a:rPr lang="zh-TW" altLang="en-US" sz="1600">
                <a:solidFill>
                  <a:srgbClr val="C00000"/>
                </a:solidFill>
                <a:effectLst/>
              </a:rPr>
              <a:t>與 </a:t>
            </a:r>
            <a:r>
              <a:rPr lang="en-US" altLang="zh-TW" sz="1600">
                <a:solidFill>
                  <a:srgbClr val="C00000"/>
                </a:solidFill>
                <a:effectLst/>
              </a:rPr>
              <a:t>VLM </a:t>
            </a:r>
            <a:r>
              <a:rPr lang="zh-TW" altLang="en-US" sz="1600">
                <a:solidFill>
                  <a:srgbClr val="C00000"/>
                </a:solidFill>
                <a:effectLst/>
              </a:rPr>
              <a:t>與基礎模型</a:t>
            </a:r>
          </a:p>
          <a:p>
            <a:pPr marL="285750" indent="-285750">
              <a:lnSpc>
                <a:spcPts val="2400"/>
              </a:lnSpc>
              <a:buFont typeface="Arial" panose="020B0604020202020204" pitchFamily="34" charset="0"/>
              <a:buChar char="•"/>
            </a:pPr>
            <a:r>
              <a:rPr lang="zh-TW" altLang="en-US" sz="1600">
                <a:effectLst/>
              </a:rPr>
              <a:t>有些人認為 </a:t>
            </a:r>
            <a:r>
              <a:rPr lang="en-US" altLang="zh-TW" sz="1600">
                <a:effectLst/>
              </a:rPr>
              <a:t>MLLM </a:t>
            </a:r>
            <a:r>
              <a:rPr lang="zh-TW" altLang="en-US" sz="1600">
                <a:effectLst/>
              </a:rPr>
              <a:t>實際上是基礎模型。例如，</a:t>
            </a:r>
            <a:r>
              <a:rPr lang="en-US" altLang="zh-TW" sz="1600">
                <a:effectLst/>
              </a:rPr>
              <a:t>Google </a:t>
            </a:r>
            <a:r>
              <a:rPr lang="zh-TW" altLang="en-US" sz="1600">
                <a:effectLst/>
              </a:rPr>
              <a:t>的 </a:t>
            </a:r>
            <a:r>
              <a:rPr lang="en-US" altLang="zh-TW" sz="1600">
                <a:effectLst/>
              </a:rPr>
              <a:t>Vertex AI </a:t>
            </a:r>
            <a:r>
              <a:rPr lang="zh-TW" altLang="en-US" sz="1600">
                <a:effectLst/>
              </a:rPr>
              <a:t>將多模式大型語言模型（如 </a:t>
            </a:r>
            <a:r>
              <a:rPr lang="en-US" altLang="zh-TW" sz="1600">
                <a:effectLst/>
              </a:rPr>
              <a:t>Claude 3</a:t>
            </a:r>
            <a:r>
              <a:rPr lang="zh-TW" altLang="en-US" sz="1600">
                <a:effectLst/>
              </a:rPr>
              <a:t>、</a:t>
            </a:r>
            <a:r>
              <a:rPr lang="en-US" altLang="zh-TW" sz="1600">
                <a:effectLst/>
              </a:rPr>
              <a:t>PaliGemma </a:t>
            </a:r>
            <a:r>
              <a:rPr lang="zh-TW" altLang="en-US" sz="1600">
                <a:effectLst/>
              </a:rPr>
              <a:t>或 </a:t>
            </a:r>
            <a:r>
              <a:rPr lang="en-US" altLang="zh-TW" sz="1600">
                <a:effectLst/>
              </a:rPr>
              <a:t>Gemini 1.5</a:t>
            </a:r>
            <a:r>
              <a:rPr lang="zh-TW" altLang="en-US" sz="1600">
                <a:effectLst/>
              </a:rPr>
              <a:t>）顯示為基礎模型</a:t>
            </a:r>
            <a:endParaRPr lang="en-US" altLang="zh-TW" sz="1600">
              <a:effectLst/>
            </a:endParaRPr>
          </a:p>
          <a:p>
            <a:pPr marL="285750" indent="-285750">
              <a:lnSpc>
                <a:spcPts val="2400"/>
              </a:lnSpc>
              <a:buFont typeface="Arial" panose="020B0604020202020204" pitchFamily="34" charset="0"/>
              <a:buChar char="•"/>
            </a:pPr>
            <a:r>
              <a:rPr lang="zh-TW" altLang="en-US" sz="1600">
                <a:effectLst/>
              </a:rPr>
              <a:t>另一方面，視覺語言模型 </a:t>
            </a:r>
            <a:r>
              <a:rPr lang="en-US" altLang="zh-TW" sz="1600">
                <a:effectLst/>
              </a:rPr>
              <a:t>(VLM) </a:t>
            </a:r>
            <a:r>
              <a:rPr lang="zh-TW" altLang="en-US" sz="1600">
                <a:effectLst/>
              </a:rPr>
              <a:t>是多模態模型的一個特殊類別，它整合了文字和圖像輸入並產生文字輸出。多模態模型和 </a:t>
            </a:r>
            <a:r>
              <a:rPr lang="en-US" altLang="zh-TW" sz="1600">
                <a:effectLst/>
              </a:rPr>
              <a:t>VLM </a:t>
            </a:r>
            <a:r>
              <a:rPr lang="zh-TW" altLang="en-US" sz="1600">
                <a:effectLst/>
              </a:rPr>
              <a:t>之間的主要區別在於：</a:t>
            </a:r>
            <a:r>
              <a:rPr lang="en-US" altLang="zh-TW" sz="1600">
                <a:effectLst/>
              </a:rPr>
              <a:t>(1) MLLM </a:t>
            </a:r>
            <a:r>
              <a:rPr lang="zh-TW" altLang="en-US" sz="1600">
                <a:effectLst/>
              </a:rPr>
              <a:t>能夠處理更多模態，而不僅僅是像 </a:t>
            </a:r>
            <a:r>
              <a:rPr lang="en-US" altLang="zh-TW" sz="1600">
                <a:effectLst/>
              </a:rPr>
              <a:t>VLM </a:t>
            </a:r>
            <a:r>
              <a:rPr lang="zh-TW" altLang="en-US" sz="1600">
                <a:effectLst/>
              </a:rPr>
              <a:t>那樣處理文字和圖像；</a:t>
            </a:r>
            <a:r>
              <a:rPr lang="en-US" altLang="zh-TW" sz="1600">
                <a:effectLst/>
              </a:rPr>
              <a:t>(2) VLM </a:t>
            </a:r>
            <a:r>
              <a:rPr lang="zh-TW" altLang="en-US" sz="1600">
                <a:effectLst/>
              </a:rPr>
              <a:t>在推理技巧方面表現較差。</a:t>
            </a:r>
          </a:p>
          <a:p>
            <a:endParaRPr lang="zh-TW" altLang="en-US" sz="1600"/>
          </a:p>
        </p:txBody>
      </p:sp>
      <p:pic>
        <p:nvPicPr>
          <p:cNvPr id="6" name="圖片 5" descr="一張含有 文字, 螢幕擷取畫面, 標誌, 品牌 的圖片&#10;&#10;AI 產生的內容可能不正確。">
            <a:extLst>
              <a:ext uri="{FF2B5EF4-FFF2-40B4-BE49-F238E27FC236}">
                <a16:creationId xmlns:a16="http://schemas.microsoft.com/office/drawing/2014/main" id="{8EB2CED9-83F3-156B-0588-D16555B267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3668" y="1806000"/>
            <a:ext cx="5976664" cy="1867708"/>
          </a:xfrm>
          <a:prstGeom prst="rect">
            <a:avLst/>
          </a:prstGeom>
        </p:spPr>
      </p:pic>
      <p:sp>
        <p:nvSpPr>
          <p:cNvPr id="8" name="文字方塊 7">
            <a:extLst>
              <a:ext uri="{FF2B5EF4-FFF2-40B4-BE49-F238E27FC236}">
                <a16:creationId xmlns:a16="http://schemas.microsoft.com/office/drawing/2014/main" id="{AD1E2109-70B9-EC43-33F8-3F585212F454}"/>
              </a:ext>
            </a:extLst>
          </p:cNvPr>
          <p:cNvSpPr txBox="1"/>
          <p:nvPr/>
        </p:nvSpPr>
        <p:spPr>
          <a:xfrm>
            <a:off x="827584" y="3766013"/>
            <a:ext cx="7920880" cy="400110"/>
          </a:xfrm>
          <a:prstGeom prst="rect">
            <a:avLst/>
          </a:prstGeom>
          <a:noFill/>
        </p:spPr>
        <p:txBody>
          <a:bodyPr wrap="square">
            <a:spAutoFit/>
          </a:bodyPr>
          <a:lstStyle/>
          <a:p>
            <a:r>
              <a:rPr lang="zh-TW" altLang="en-US" sz="1000"/>
              <a:t>圖 </a:t>
            </a:r>
            <a:r>
              <a:rPr lang="en-US" altLang="zh-TW" sz="1000"/>
              <a:t>1 </a:t>
            </a:r>
            <a:r>
              <a:rPr lang="zh-TW" altLang="en-US" sz="1000"/>
              <a:t>展示了醫療保健領域的多模式 </a:t>
            </a:r>
            <a:r>
              <a:rPr lang="en-US" altLang="zh-TW" sz="1000"/>
              <a:t>AI </a:t>
            </a:r>
            <a:r>
              <a:rPr lang="zh-TW" altLang="en-US" sz="1000"/>
              <a:t>系統 </a:t>
            </a:r>
            <a:r>
              <a:rPr lang="en-US" altLang="zh-TW" sz="1000"/>
              <a:t>[4]</a:t>
            </a:r>
            <a:r>
              <a:rPr lang="zh-TW" altLang="en-US" sz="1000"/>
              <a:t>。它接收兩個輸入：</a:t>
            </a:r>
            <a:r>
              <a:rPr lang="en-US" altLang="zh-TW" sz="1000"/>
              <a:t>1</a:t>
            </a:r>
            <a:r>
              <a:rPr lang="zh-TW" altLang="en-US" sz="1000"/>
              <a:t>）醫學影像和 </a:t>
            </a:r>
            <a:r>
              <a:rPr lang="en-US" altLang="zh-TW" sz="1000"/>
              <a:t>2</a:t>
            </a:r>
            <a:r>
              <a:rPr lang="zh-TW" altLang="en-US" sz="1000"/>
              <a:t>）文字查詢：「該影像中是否存在胸腔積液？」。系統輸出由給定查詢的答案（即預測）組成。</a:t>
            </a:r>
          </a:p>
        </p:txBody>
      </p:sp>
    </p:spTree>
    <p:extLst>
      <p:ext uri="{BB962C8B-B14F-4D97-AF65-F5344CB8AC3E}">
        <p14:creationId xmlns:p14="http://schemas.microsoft.com/office/powerpoint/2010/main" val="194423064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28F9D0-958A-64C2-D4A2-5CC5EE515C71}"/>
              </a:ext>
            </a:extLst>
          </p:cNvPr>
          <p:cNvSpPr>
            <a:spLocks noGrp="1"/>
          </p:cNvSpPr>
          <p:nvPr>
            <p:ph type="title"/>
          </p:nvPr>
        </p:nvSpPr>
        <p:spPr>
          <a:xfrm>
            <a:off x="181546" y="198953"/>
            <a:ext cx="8854950" cy="493744"/>
          </a:xfrm>
        </p:spPr>
        <p:txBody>
          <a:bodyPr/>
          <a:lstStyle/>
          <a:p>
            <a:r>
              <a:rPr lang="zh-TW" altLang="en-US" sz="2800"/>
              <a:t>多模態時代來臨：圖文並茂的 </a:t>
            </a:r>
            <a:r>
              <a:rPr lang="en-US" altLang="zh-TW" sz="2800"/>
              <a:t>AI </a:t>
            </a:r>
            <a:r>
              <a:rPr lang="zh-TW" altLang="en-US" sz="2800"/>
              <a:t>世界</a:t>
            </a:r>
          </a:p>
        </p:txBody>
      </p:sp>
      <p:sp>
        <p:nvSpPr>
          <p:cNvPr id="3" name="內容版面配置區 2">
            <a:extLst>
              <a:ext uri="{FF2B5EF4-FFF2-40B4-BE49-F238E27FC236}">
                <a16:creationId xmlns:a16="http://schemas.microsoft.com/office/drawing/2014/main" id="{A4577483-C7A0-7531-6187-69CC5CC4335D}"/>
              </a:ext>
            </a:extLst>
          </p:cNvPr>
          <p:cNvSpPr>
            <a:spLocks noGrp="1"/>
          </p:cNvSpPr>
          <p:nvPr>
            <p:ph idx="1"/>
          </p:nvPr>
        </p:nvSpPr>
        <p:spPr>
          <a:xfrm>
            <a:off x="201032" y="764704"/>
            <a:ext cx="8854950" cy="5400452"/>
          </a:xfrm>
        </p:spPr>
        <p:txBody>
          <a:bodyPr/>
          <a:lstStyle/>
          <a:p>
            <a:r>
              <a:rPr lang="en-US" altLang="zh-TW" sz="1400">
                <a:effectLst/>
              </a:rPr>
              <a:t>Transformer </a:t>
            </a:r>
            <a:r>
              <a:rPr lang="zh-TW" altLang="en-US" sz="1400">
                <a:effectLst/>
              </a:rPr>
              <a:t>會把多模態（也就是不同形式的「媒體」檔案，如圖片、文字、聲音）物件轉成向量，進行後續多維度的矩陣運算以達成不同的任務，如圖像辨識、類似商品的圖片搜尋、語意理解分析、文字翻譯、聲音轉換成文字、聲音檔分析等。</a:t>
            </a:r>
            <a:r>
              <a:rPr lang="en-US" altLang="zh-TW" sz="1400">
                <a:effectLst/>
              </a:rPr>
              <a:t> </a:t>
            </a:r>
          </a:p>
          <a:p>
            <a:endParaRPr lang="en-US" altLang="zh-TW" sz="1400">
              <a:effectLst/>
            </a:endParaRPr>
          </a:p>
          <a:p>
            <a:r>
              <a:rPr lang="zh-TW" altLang="en-US" sz="1400" b="0" i="0">
                <a:solidFill>
                  <a:srgbClr val="242424"/>
                </a:solidFill>
                <a:effectLst/>
                <a:latin typeface="source-serif-pro"/>
              </a:rPr>
              <a:t>不同類型的數據以向量的形式存在一個多維度的數據空間之中，讓我們能輕易找出哪個單字與哪張圖片或哪部影片相關、哪幾張圖片具有相似性（相似度搜尋，有許多方式可以比較不同向量間的相似性，如 </a:t>
            </a:r>
            <a:r>
              <a:rPr lang="en-US" altLang="zh-TW" sz="1400" b="0" i="0">
                <a:solidFill>
                  <a:srgbClr val="242424"/>
                </a:solidFill>
                <a:effectLst/>
                <a:latin typeface="source-serif-pro"/>
              </a:rPr>
              <a:t>Euclidean Distance / Cosine Similarity / Dot Product </a:t>
            </a:r>
            <a:r>
              <a:rPr lang="zh-TW" altLang="en-US" sz="1400" b="0" i="0">
                <a:solidFill>
                  <a:srgbClr val="242424"/>
                </a:solidFill>
                <a:effectLst/>
                <a:latin typeface="source-serif-pro"/>
              </a:rPr>
              <a:t>等，算兩個點在向量空間裡的距離、長度、角度來判斷它們之間的關係）</a:t>
            </a:r>
            <a:r>
              <a:rPr lang="en-US" altLang="zh-TW" sz="1400" b="0" i="0">
                <a:solidFill>
                  <a:srgbClr val="242424"/>
                </a:solidFill>
                <a:effectLst/>
                <a:latin typeface="source-serif-pro"/>
              </a:rPr>
              <a:t> </a:t>
            </a:r>
          </a:p>
          <a:p>
            <a:endParaRPr lang="en-US" altLang="zh-TW" sz="1400" b="0" i="0">
              <a:solidFill>
                <a:srgbClr val="242424"/>
              </a:solidFill>
              <a:effectLst/>
              <a:latin typeface="source-serif-pro"/>
            </a:endParaRPr>
          </a:p>
          <a:p>
            <a:r>
              <a:rPr lang="en-US" altLang="zh-TW" sz="1400" b="0" i="0">
                <a:solidFill>
                  <a:srgbClr val="242424"/>
                </a:solidFill>
                <a:effectLst/>
                <a:latin typeface="source-serif-pro"/>
              </a:rPr>
              <a:t>Embedding </a:t>
            </a:r>
            <a:r>
              <a:rPr lang="zh-TW" altLang="en-US" sz="1400" b="0" i="0">
                <a:solidFill>
                  <a:srgbClr val="242424"/>
                </a:solidFill>
                <a:effectLst/>
                <a:latin typeface="source-serif-pro"/>
              </a:rPr>
              <a:t>把多模態檔案轉成向量後，用電腦進行更有效的運算，因此 </a:t>
            </a:r>
            <a:r>
              <a:rPr lang="en-US" altLang="zh-TW" sz="1400" b="0" i="0">
                <a:solidFill>
                  <a:srgbClr val="242424"/>
                </a:solidFill>
                <a:effectLst/>
                <a:latin typeface="source-serif-pro"/>
              </a:rPr>
              <a:t>GPT </a:t>
            </a:r>
            <a:r>
              <a:rPr lang="zh-TW" altLang="en-US" sz="1400" b="0" i="0">
                <a:solidFill>
                  <a:srgbClr val="242424"/>
                </a:solidFill>
                <a:effectLst/>
                <a:latin typeface="source-serif-pro"/>
              </a:rPr>
              <a:t>需要 </a:t>
            </a:r>
            <a:r>
              <a:rPr lang="en-US" altLang="zh-TW" sz="1400" b="0" i="0">
                <a:solidFill>
                  <a:srgbClr val="242424"/>
                </a:solidFill>
                <a:effectLst/>
                <a:latin typeface="source-serif-pro"/>
              </a:rPr>
              <a:t>GPU </a:t>
            </a:r>
            <a:r>
              <a:rPr lang="zh-TW" altLang="en-US" sz="1400" b="0" i="0">
                <a:solidFill>
                  <a:srgbClr val="242424"/>
                </a:solidFill>
                <a:effectLst/>
                <a:latin typeface="source-serif-pro"/>
              </a:rPr>
              <a:t>的運算能力來處理不同點之間的關係，來完成巨量的平行數學複雜運算</a:t>
            </a:r>
            <a:endParaRPr lang="zh-TW" altLang="en-US" sz="1800">
              <a:effectLst/>
            </a:endParaRPr>
          </a:p>
        </p:txBody>
      </p:sp>
      <p:sp>
        <p:nvSpPr>
          <p:cNvPr id="5" name="文字方塊 4">
            <a:extLst>
              <a:ext uri="{FF2B5EF4-FFF2-40B4-BE49-F238E27FC236}">
                <a16:creationId xmlns:a16="http://schemas.microsoft.com/office/drawing/2014/main" id="{F96C8038-6E0D-A733-51E1-1F0A301CACA4}"/>
              </a:ext>
            </a:extLst>
          </p:cNvPr>
          <p:cNvSpPr txBox="1"/>
          <p:nvPr/>
        </p:nvSpPr>
        <p:spPr>
          <a:xfrm>
            <a:off x="5580112" y="0"/>
            <a:ext cx="4572000" cy="215444"/>
          </a:xfrm>
          <a:prstGeom prst="rect">
            <a:avLst/>
          </a:prstGeom>
          <a:noFill/>
        </p:spPr>
        <p:txBody>
          <a:bodyPr wrap="square">
            <a:spAutoFit/>
          </a:bodyPr>
          <a:lstStyle/>
          <a:p>
            <a:r>
              <a:rPr lang="en-US" altLang="zh-TW" sz="800"/>
              <a:t>https://medium.com/mdbros/</a:t>
            </a:r>
            <a:r>
              <a:rPr lang="zh-TW" altLang="en-US" sz="800"/>
              <a:t>多模態時代來臨</a:t>
            </a:r>
            <a:r>
              <a:rPr lang="en-US" altLang="zh-TW" sz="800"/>
              <a:t>-</a:t>
            </a:r>
            <a:r>
              <a:rPr lang="zh-TW" altLang="en-US" sz="800"/>
              <a:t>圖文並茂的</a:t>
            </a:r>
            <a:r>
              <a:rPr lang="en-US" altLang="zh-TW" sz="800"/>
              <a:t>-ai-</a:t>
            </a:r>
            <a:r>
              <a:rPr lang="zh-TW" altLang="en-US" sz="800"/>
              <a:t>世界</a:t>
            </a:r>
            <a:r>
              <a:rPr lang="en-US" altLang="zh-TW" sz="800"/>
              <a:t>-50059f90ba6e</a:t>
            </a:r>
            <a:endParaRPr lang="zh-TW" altLang="en-US" sz="800"/>
          </a:p>
        </p:txBody>
      </p:sp>
      <p:pic>
        <p:nvPicPr>
          <p:cNvPr id="6" name="圖片 5">
            <a:extLst>
              <a:ext uri="{FF2B5EF4-FFF2-40B4-BE49-F238E27FC236}">
                <a16:creationId xmlns:a16="http://schemas.microsoft.com/office/drawing/2014/main" id="{C699D7E9-00CC-726C-4EBA-09CA271F806C}"/>
              </a:ext>
            </a:extLst>
          </p:cNvPr>
          <p:cNvPicPr>
            <a:picLocks noChangeAspect="1"/>
          </p:cNvPicPr>
          <p:nvPr/>
        </p:nvPicPr>
        <p:blipFill>
          <a:blip r:embed="rId2"/>
          <a:stretch>
            <a:fillRect/>
          </a:stretch>
        </p:blipFill>
        <p:spPr>
          <a:xfrm>
            <a:off x="74877" y="3201028"/>
            <a:ext cx="5541861" cy="2964128"/>
          </a:xfrm>
          <a:prstGeom prst="rect">
            <a:avLst/>
          </a:prstGeom>
        </p:spPr>
      </p:pic>
      <p:pic>
        <p:nvPicPr>
          <p:cNvPr id="7" name="圖片 6">
            <a:extLst>
              <a:ext uri="{FF2B5EF4-FFF2-40B4-BE49-F238E27FC236}">
                <a16:creationId xmlns:a16="http://schemas.microsoft.com/office/drawing/2014/main" id="{41B5A4C0-C118-FD9F-03E4-9EA0A7C101FD}"/>
              </a:ext>
            </a:extLst>
          </p:cNvPr>
          <p:cNvPicPr>
            <a:picLocks noChangeAspect="1"/>
          </p:cNvPicPr>
          <p:nvPr/>
        </p:nvPicPr>
        <p:blipFill>
          <a:blip r:embed="rId3"/>
          <a:stretch>
            <a:fillRect/>
          </a:stretch>
        </p:blipFill>
        <p:spPr>
          <a:xfrm>
            <a:off x="5661888" y="3722932"/>
            <a:ext cx="3443861" cy="2808312"/>
          </a:xfrm>
          <a:prstGeom prst="rect">
            <a:avLst/>
          </a:prstGeom>
        </p:spPr>
      </p:pic>
    </p:spTree>
    <p:extLst>
      <p:ext uri="{BB962C8B-B14F-4D97-AF65-F5344CB8AC3E}">
        <p14:creationId xmlns:p14="http://schemas.microsoft.com/office/powerpoint/2010/main" val="301082008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0990AB-A3E5-E7AC-5323-BBF8FF38CEBF}"/>
              </a:ext>
            </a:extLst>
          </p:cNvPr>
          <p:cNvSpPr>
            <a:spLocks noGrp="1"/>
          </p:cNvSpPr>
          <p:nvPr>
            <p:ph type="title"/>
          </p:nvPr>
        </p:nvSpPr>
        <p:spPr/>
        <p:txBody>
          <a:bodyPr/>
          <a:lstStyle/>
          <a:p>
            <a:r>
              <a:rPr lang="en-US" altLang="zh-TW"/>
              <a:t>MLLM </a:t>
            </a:r>
            <a:r>
              <a:rPr lang="zh-TW" altLang="en-US"/>
              <a:t>的架構</a:t>
            </a:r>
          </a:p>
        </p:txBody>
      </p:sp>
      <p:sp>
        <p:nvSpPr>
          <p:cNvPr id="3" name="內容版面配置區 2">
            <a:extLst>
              <a:ext uri="{FF2B5EF4-FFF2-40B4-BE49-F238E27FC236}">
                <a16:creationId xmlns:a16="http://schemas.microsoft.com/office/drawing/2014/main" id="{796E9DC3-6688-C9E2-1873-77CC2880DABF}"/>
              </a:ext>
            </a:extLst>
          </p:cNvPr>
          <p:cNvSpPr>
            <a:spLocks noGrp="1"/>
          </p:cNvSpPr>
          <p:nvPr>
            <p:ph idx="1"/>
          </p:nvPr>
        </p:nvSpPr>
        <p:spPr/>
        <p:txBody>
          <a:bodyPr/>
          <a:lstStyle/>
          <a:p>
            <a:pPr marL="342900" indent="-342900">
              <a:buFont typeface="Arial" panose="020B0604020202020204" pitchFamily="34" charset="0"/>
              <a:buChar char="•"/>
            </a:pPr>
            <a:r>
              <a:rPr lang="zh-TW" altLang="en-US" sz="1800">
                <a:effectLst/>
              </a:rPr>
              <a:t>模態編碼器：編碼元件將視覺或聲音等原始資料格式壓縮為更簡化的表示形式。一種流行的策略不是從頭開始訓練過程，而是利用已針對其他模態進行校準的預訓練編碼器（例如，</a:t>
            </a:r>
            <a:r>
              <a:rPr lang="en-US" altLang="zh-TW" sz="1800">
                <a:effectLst/>
              </a:rPr>
              <a:t>CLIP</a:t>
            </a:r>
            <a:r>
              <a:rPr lang="zh-TW" altLang="en-US" sz="1800">
                <a:effectLst/>
              </a:rPr>
              <a:t>）。</a:t>
            </a:r>
          </a:p>
          <a:p>
            <a:pPr marL="342900" indent="-342900">
              <a:buFont typeface="Arial" panose="020B0604020202020204" pitchFamily="34" charset="0"/>
              <a:buChar char="•"/>
            </a:pPr>
            <a:r>
              <a:rPr lang="en-US" altLang="zh-TW" sz="1800">
                <a:effectLst/>
              </a:rPr>
              <a:t>LLM </a:t>
            </a:r>
            <a:r>
              <a:rPr lang="zh-TW" altLang="en-US" sz="1800">
                <a:effectLst/>
              </a:rPr>
              <a:t>主幹：需要語言模型來以文字形式輸出回應。它充當 </a:t>
            </a:r>
            <a:r>
              <a:rPr lang="en-US" altLang="zh-TW" sz="1800">
                <a:effectLst/>
              </a:rPr>
              <a:t>MLLM </a:t>
            </a:r>
            <a:r>
              <a:rPr lang="zh-TW" altLang="en-US" sz="1800">
                <a:effectLst/>
              </a:rPr>
              <a:t>的「大腦」。編碼器接收影像、音訊或視訊並產生特徵，然後由連接器（或模態介面）進行處理。</a:t>
            </a:r>
          </a:p>
          <a:p>
            <a:pPr marL="342900" indent="-342900">
              <a:buFont typeface="Arial" panose="020B0604020202020204" pitchFamily="34" charset="0"/>
              <a:buChar char="•"/>
            </a:pPr>
            <a:r>
              <a:rPr lang="zh-TW" altLang="en-US" sz="1800">
                <a:effectLst/>
              </a:rPr>
              <a:t>模態介面（即連接器）：這充當編碼器和 </a:t>
            </a:r>
            <a:r>
              <a:rPr lang="en-US" altLang="zh-TW" sz="1800">
                <a:effectLst/>
              </a:rPr>
              <a:t>LLM </a:t>
            </a:r>
            <a:r>
              <a:rPr lang="zh-TW" altLang="en-US" sz="1800">
                <a:effectLst/>
              </a:rPr>
              <a:t>之間的中介或連結。由於 </a:t>
            </a:r>
            <a:r>
              <a:rPr lang="en-US" altLang="zh-TW" sz="1800">
                <a:effectLst/>
              </a:rPr>
              <a:t>LLM </a:t>
            </a:r>
            <a:r>
              <a:rPr lang="zh-TW" altLang="en-US" sz="1800">
                <a:effectLst/>
              </a:rPr>
              <a:t>只能解釋文本，因此有效地將文本與其他模態聯繫起來至關重要。</a:t>
            </a:r>
          </a:p>
        </p:txBody>
      </p:sp>
      <p:pic>
        <p:nvPicPr>
          <p:cNvPr id="1026" name="Picture 2">
            <a:extLst>
              <a:ext uri="{FF2B5EF4-FFF2-40B4-BE49-F238E27FC236}">
                <a16:creationId xmlns:a16="http://schemas.microsoft.com/office/drawing/2014/main" id="{FB7202D5-DDB6-EB69-2929-49DA0F123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116242"/>
            <a:ext cx="6642323" cy="3737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8328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5FAD-4959-D41E-A1C7-DBFCE651F7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DAE66B4-B450-0A4E-C409-41826100B205}"/>
              </a:ext>
            </a:extLst>
          </p:cNvPr>
          <p:cNvSpPr>
            <a:spLocks noGrp="1"/>
          </p:cNvSpPr>
          <p:nvPr>
            <p:ph type="title"/>
          </p:nvPr>
        </p:nvSpPr>
        <p:spPr>
          <a:xfrm>
            <a:off x="144525" y="116632"/>
            <a:ext cx="8854950" cy="493744"/>
          </a:xfrm>
        </p:spPr>
        <p:txBody>
          <a:bodyPr/>
          <a:lstStyle/>
          <a:p>
            <a:r>
              <a:rPr lang="zh-TW" altLang="en-US" sz="2800"/>
              <a:t>多模態生成式</a:t>
            </a:r>
            <a:r>
              <a:rPr lang="en-US" altLang="zh-TW" sz="2800"/>
              <a:t>AI</a:t>
            </a:r>
            <a:endParaRPr lang="zh-TW" altLang="en-US" sz="2800"/>
          </a:p>
        </p:txBody>
      </p:sp>
      <p:sp>
        <p:nvSpPr>
          <p:cNvPr id="3" name="內容版面配置區 2">
            <a:extLst>
              <a:ext uri="{FF2B5EF4-FFF2-40B4-BE49-F238E27FC236}">
                <a16:creationId xmlns:a16="http://schemas.microsoft.com/office/drawing/2014/main" id="{FC80E877-3F21-FF24-680D-B21FD7BB42B5}"/>
              </a:ext>
            </a:extLst>
          </p:cNvPr>
          <p:cNvSpPr>
            <a:spLocks noGrp="1"/>
          </p:cNvSpPr>
          <p:nvPr>
            <p:ph idx="1"/>
          </p:nvPr>
        </p:nvSpPr>
        <p:spPr>
          <a:xfrm>
            <a:off x="135052" y="728774"/>
            <a:ext cx="8854950" cy="5400452"/>
          </a:xfrm>
        </p:spPr>
        <p:txBody>
          <a:bodyPr/>
          <a:lstStyle/>
          <a:p>
            <a:r>
              <a:rPr lang="zh-TW" altLang="en-US" sz="1400">
                <a:effectLst/>
              </a:rPr>
              <a:t>多模態生成式</a:t>
            </a:r>
            <a:r>
              <a:rPr lang="en-US" altLang="zh-TW" sz="1400">
                <a:effectLst/>
              </a:rPr>
              <a:t>AI</a:t>
            </a:r>
            <a:r>
              <a:rPr lang="zh-TW" altLang="en-US" sz="1400">
                <a:effectLst/>
              </a:rPr>
              <a:t>（</a:t>
            </a:r>
            <a:r>
              <a:rPr lang="en-US" altLang="zh-TW" sz="1400">
                <a:effectLst/>
              </a:rPr>
              <a:t>Multimodal Generative AI</a:t>
            </a:r>
            <a:r>
              <a:rPr lang="zh-TW" altLang="en-US" sz="1400">
                <a:effectLst/>
              </a:rPr>
              <a:t>）是一種能夠理解並生成多種類型數據（如文字、圖像、語音、視頻）的人工智能技術。隨著大語言模型（</a:t>
            </a:r>
            <a:r>
              <a:rPr lang="en-US" altLang="zh-TW" sz="1400">
                <a:effectLst/>
              </a:rPr>
              <a:t>LLMs</a:t>
            </a:r>
            <a:r>
              <a:rPr lang="zh-TW" altLang="en-US" sz="1400">
                <a:effectLst/>
              </a:rPr>
              <a:t>）和生成式擴散模型的發展，多模態</a:t>
            </a:r>
            <a:r>
              <a:rPr lang="en-US" altLang="zh-TW" sz="1400">
                <a:effectLst/>
              </a:rPr>
              <a:t>AI</a:t>
            </a:r>
            <a:r>
              <a:rPr lang="zh-TW" altLang="en-US" sz="1400">
                <a:effectLst/>
              </a:rPr>
              <a:t>正成為人工智能領域的核心技術之一。其應用潛力涵蓋智慧生活、醫療健康、數位創意等多個領域，未來或將深刻改變人類生活。</a:t>
            </a:r>
            <a:r>
              <a:rPr lang="en-US" altLang="zh-TW" sz="1400">
                <a:effectLst/>
              </a:rPr>
              <a:t> </a:t>
            </a:r>
            <a:endParaRPr lang="zh-TW" altLang="en-US" sz="1400">
              <a:effectLst/>
            </a:endParaRPr>
          </a:p>
        </p:txBody>
      </p:sp>
      <p:pic>
        <p:nvPicPr>
          <p:cNvPr id="5" name="圖片 4">
            <a:extLst>
              <a:ext uri="{FF2B5EF4-FFF2-40B4-BE49-F238E27FC236}">
                <a16:creationId xmlns:a16="http://schemas.microsoft.com/office/drawing/2014/main" id="{14376DAE-5C17-1BA8-1A50-6B4A783723BF}"/>
              </a:ext>
            </a:extLst>
          </p:cNvPr>
          <p:cNvPicPr>
            <a:picLocks noChangeAspect="1"/>
          </p:cNvPicPr>
          <p:nvPr/>
        </p:nvPicPr>
        <p:blipFill>
          <a:blip r:embed="rId2"/>
          <a:stretch>
            <a:fillRect/>
          </a:stretch>
        </p:blipFill>
        <p:spPr>
          <a:xfrm>
            <a:off x="395536" y="2924944"/>
            <a:ext cx="5526868" cy="3661973"/>
          </a:xfrm>
          <a:prstGeom prst="rect">
            <a:avLst/>
          </a:prstGeom>
        </p:spPr>
      </p:pic>
      <p:pic>
        <p:nvPicPr>
          <p:cNvPr id="7" name="圖片 6">
            <a:extLst>
              <a:ext uri="{FF2B5EF4-FFF2-40B4-BE49-F238E27FC236}">
                <a16:creationId xmlns:a16="http://schemas.microsoft.com/office/drawing/2014/main" id="{8E38948B-DE70-E159-FA8D-BDE5257C7084}"/>
              </a:ext>
            </a:extLst>
          </p:cNvPr>
          <p:cNvPicPr>
            <a:picLocks noChangeAspect="1"/>
          </p:cNvPicPr>
          <p:nvPr/>
        </p:nvPicPr>
        <p:blipFill>
          <a:blip r:embed="rId3"/>
          <a:stretch>
            <a:fillRect/>
          </a:stretch>
        </p:blipFill>
        <p:spPr>
          <a:xfrm>
            <a:off x="305780" y="1720600"/>
            <a:ext cx="3779912" cy="847595"/>
          </a:xfrm>
          <a:prstGeom prst="rect">
            <a:avLst/>
          </a:prstGeom>
        </p:spPr>
      </p:pic>
      <p:pic>
        <p:nvPicPr>
          <p:cNvPr id="9" name="圖片 8">
            <a:extLst>
              <a:ext uri="{FF2B5EF4-FFF2-40B4-BE49-F238E27FC236}">
                <a16:creationId xmlns:a16="http://schemas.microsoft.com/office/drawing/2014/main" id="{B2DC491E-8950-9570-130A-EF09672529FE}"/>
              </a:ext>
            </a:extLst>
          </p:cNvPr>
          <p:cNvPicPr>
            <a:picLocks noChangeAspect="1"/>
          </p:cNvPicPr>
          <p:nvPr/>
        </p:nvPicPr>
        <p:blipFill>
          <a:blip r:embed="rId4"/>
          <a:stretch>
            <a:fillRect/>
          </a:stretch>
        </p:blipFill>
        <p:spPr>
          <a:xfrm>
            <a:off x="4788024" y="1495954"/>
            <a:ext cx="3707904" cy="1296888"/>
          </a:xfrm>
          <a:prstGeom prst="rect">
            <a:avLst/>
          </a:prstGeom>
        </p:spPr>
      </p:pic>
      <p:sp>
        <p:nvSpPr>
          <p:cNvPr id="11" name="文字方塊 10">
            <a:extLst>
              <a:ext uri="{FF2B5EF4-FFF2-40B4-BE49-F238E27FC236}">
                <a16:creationId xmlns:a16="http://schemas.microsoft.com/office/drawing/2014/main" id="{350FA8FE-69B1-C6FB-0F8D-7E72A6144648}"/>
              </a:ext>
            </a:extLst>
          </p:cNvPr>
          <p:cNvSpPr txBox="1"/>
          <p:nvPr/>
        </p:nvSpPr>
        <p:spPr>
          <a:xfrm>
            <a:off x="6858000" y="-40277"/>
            <a:ext cx="4572000" cy="215444"/>
          </a:xfrm>
          <a:prstGeom prst="rect">
            <a:avLst/>
          </a:prstGeom>
          <a:noFill/>
        </p:spPr>
        <p:txBody>
          <a:bodyPr wrap="square">
            <a:spAutoFit/>
          </a:bodyPr>
          <a:lstStyle/>
          <a:p>
            <a:r>
              <a:rPr lang="en-US" altLang="zh-TW" sz="800"/>
              <a:t>https://encord.com/blog/top-multimodal-models/</a:t>
            </a:r>
            <a:endParaRPr lang="zh-TW" altLang="en-US" sz="800"/>
          </a:p>
        </p:txBody>
      </p:sp>
      <p:sp>
        <p:nvSpPr>
          <p:cNvPr id="13" name="文字方塊 12">
            <a:extLst>
              <a:ext uri="{FF2B5EF4-FFF2-40B4-BE49-F238E27FC236}">
                <a16:creationId xmlns:a16="http://schemas.microsoft.com/office/drawing/2014/main" id="{04A88F94-9430-0384-1091-104A71D40478}"/>
              </a:ext>
            </a:extLst>
          </p:cNvPr>
          <p:cNvSpPr txBox="1"/>
          <p:nvPr/>
        </p:nvSpPr>
        <p:spPr>
          <a:xfrm>
            <a:off x="6149790" y="3560022"/>
            <a:ext cx="2814697" cy="2246769"/>
          </a:xfrm>
          <a:prstGeom prst="rect">
            <a:avLst/>
          </a:prstGeom>
          <a:noFill/>
        </p:spPr>
        <p:txBody>
          <a:bodyPr wrap="square">
            <a:spAutoFit/>
          </a:bodyPr>
          <a:lstStyle/>
          <a:p>
            <a:r>
              <a:rPr lang="zh-TW" altLang="en-US" sz="1000"/>
              <a:t>融合機制策略</a:t>
            </a:r>
          </a:p>
          <a:p>
            <a:r>
              <a:rPr lang="zh-TW" altLang="en-US" sz="1000"/>
              <a:t>一旦編碼器將多種模態轉換為嵌入，下一步就是將它們組合起來，以便模型能夠理解所有資料類型所反映的更廣泛的背景。開發人員可以根據用例使用各種融合策略。</a:t>
            </a:r>
          </a:p>
          <a:p>
            <a:endParaRPr lang="zh-TW" altLang="en-US" sz="1000"/>
          </a:p>
          <a:p>
            <a:pPr marL="171450" indent="-171450">
              <a:buFont typeface="Arial" panose="020B0604020202020204" pitchFamily="34" charset="0"/>
              <a:buChar char="•"/>
            </a:pPr>
            <a:r>
              <a:rPr lang="zh-TW" altLang="en-US" sz="1000"/>
              <a:t>早期融合：將所有模態組合起來，然後將它們傳遞給模型進行處理。</a:t>
            </a:r>
          </a:p>
          <a:p>
            <a:pPr marL="171450" indent="-171450">
              <a:buFont typeface="Arial" panose="020B0604020202020204" pitchFamily="34" charset="0"/>
              <a:buChar char="•"/>
            </a:pPr>
            <a:r>
              <a:rPr lang="zh-TW" altLang="en-US" sz="1000"/>
              <a:t>中級融合：將每種模態投影到潛在空間並融合潛在表示以便進一步處理。</a:t>
            </a:r>
          </a:p>
          <a:p>
            <a:pPr marL="171450" indent="-171450">
              <a:buFont typeface="Arial" panose="020B0604020202020204" pitchFamily="34" charset="0"/>
              <a:buChar char="•"/>
            </a:pPr>
            <a:r>
              <a:rPr lang="zh-TW" altLang="en-US" sz="1000"/>
              <a:t>後期融合：以原始形式處理所有模態並融合每個模態的輸出。</a:t>
            </a:r>
          </a:p>
          <a:p>
            <a:pPr marL="171450" indent="-171450">
              <a:buFont typeface="Arial" panose="020B0604020202020204" pitchFamily="34" charset="0"/>
              <a:buChar char="•"/>
            </a:pPr>
            <a:r>
              <a:rPr lang="zh-TW" altLang="en-US" sz="1000"/>
              <a:t>混合融合：在不同的模型處理階段結合早期、中期和晚期融合策略。</a:t>
            </a:r>
          </a:p>
        </p:txBody>
      </p:sp>
    </p:spTree>
    <p:extLst>
      <p:ext uri="{BB962C8B-B14F-4D97-AF65-F5344CB8AC3E}">
        <p14:creationId xmlns:p14="http://schemas.microsoft.com/office/powerpoint/2010/main" val="1995780304"/>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7978</TotalTime>
  <Words>10819</Words>
  <Application>Microsoft Office PowerPoint</Application>
  <PresentationFormat>如螢幕大小 (4:3)</PresentationFormat>
  <Paragraphs>586</Paragraphs>
  <Slides>52</Slides>
  <Notes>2</Notes>
  <HiddenSlides>0</HiddenSlides>
  <MMClips>0</MMClips>
  <ScaleCrop>false</ScaleCrop>
  <HeadingPairs>
    <vt:vector size="6" baseType="variant">
      <vt:variant>
        <vt:lpstr>使用字型</vt:lpstr>
      </vt:variant>
      <vt:variant>
        <vt:i4>20</vt:i4>
      </vt:variant>
      <vt:variant>
        <vt:lpstr>佈景主題</vt:lpstr>
      </vt:variant>
      <vt:variant>
        <vt:i4>3</vt:i4>
      </vt:variant>
      <vt:variant>
        <vt:lpstr>投影片標題</vt:lpstr>
      </vt:variant>
      <vt:variant>
        <vt:i4>52</vt:i4>
      </vt:variant>
    </vt:vector>
  </HeadingPairs>
  <TitlesOfParts>
    <vt:vector size="75" baseType="lpstr">
      <vt:lpstr>-apple-system</vt:lpstr>
      <vt:lpstr>canada-type-gibson</vt:lpstr>
      <vt:lpstr>inherit</vt:lpstr>
      <vt:lpstr>Microsoft YaHei</vt:lpstr>
      <vt:lpstr>NVIDIA-APAC</vt:lpstr>
      <vt:lpstr>sohne</vt:lpstr>
      <vt:lpstr>SourceSerif4-Regular</vt:lpstr>
      <vt:lpstr>source-serif-pro</vt:lpstr>
      <vt:lpstr>微軟正黑體</vt:lpstr>
      <vt:lpstr>新細明體</vt:lpstr>
      <vt:lpstr>標楷體</vt:lpstr>
      <vt:lpstr>ADLaM Display</vt:lpstr>
      <vt:lpstr>Arial</vt:lpstr>
      <vt:lpstr>Calibri</vt:lpstr>
      <vt:lpstr>Roboto</vt:lpstr>
      <vt:lpstr>Segoe UI Historic</vt:lpstr>
      <vt:lpstr>Source Sans Pro</vt:lpstr>
      <vt:lpstr>Times</vt:lpstr>
      <vt:lpstr>Times New Roman</vt:lpstr>
      <vt:lpstr>Wingdings</vt:lpstr>
      <vt:lpstr>PPT版心_2012</vt:lpstr>
      <vt:lpstr>1_PPT版心_2012</vt:lpstr>
      <vt:lpstr>2_PPT版心_2012</vt:lpstr>
      <vt:lpstr>Chapter Deep learning DL0x 大型語言模型 （LLM） 下                reference:  Deep Learning with TensorFlow and Keras Third Edition</vt:lpstr>
      <vt:lpstr>Multimodal Large Language Models (MLLMs) 多模態大型語言模型</vt:lpstr>
      <vt:lpstr>視覺語言模型VLM / 視覺人工智慧代理人</vt:lpstr>
      <vt:lpstr>多模態時代來臨：圖文並茂的 AI 世界</vt:lpstr>
      <vt:lpstr>PowerPoint 簡報</vt:lpstr>
      <vt:lpstr>Multimodal Large Language Models (MLLMs) 多模態大型語言模型</vt:lpstr>
      <vt:lpstr>多模態時代來臨：圖文並茂的 AI 世界</vt:lpstr>
      <vt:lpstr>MLLM 的架構</vt:lpstr>
      <vt:lpstr>多模態生成式AI</vt:lpstr>
      <vt:lpstr>MLLMs</vt:lpstr>
      <vt:lpstr>知名多模態大型語言模型</vt:lpstr>
      <vt:lpstr>PowerPoint 簡報</vt:lpstr>
      <vt:lpstr>PowerPoint 簡報</vt:lpstr>
      <vt:lpstr>CLIP</vt:lpstr>
      <vt:lpstr>DALL-E</vt:lpstr>
      <vt:lpstr>LLaVA</vt:lpstr>
      <vt:lpstr>ImageBind</vt:lpstr>
      <vt:lpstr>Flamingo</vt:lpstr>
      <vt:lpstr>GPT-4o</vt:lpstr>
      <vt:lpstr>Google Gemini</vt:lpstr>
      <vt:lpstr>用嘴 P 圖的這一天真的來了！超強多模態 Gemini AI</vt:lpstr>
      <vt:lpstr>Claude 3</vt:lpstr>
      <vt:lpstr>LLM相關議題 -- AI覺醒？</vt:lpstr>
      <vt:lpstr>LLM hub</vt:lpstr>
      <vt:lpstr>Hugging Face</vt:lpstr>
      <vt:lpstr>PowerPoint 簡報</vt:lpstr>
      <vt:lpstr> Open LLM Leaderboard</vt:lpstr>
      <vt:lpstr>模型量化：轉換為低精度格式提升運算效能</vt:lpstr>
      <vt:lpstr>PowerPoint 簡報</vt:lpstr>
      <vt:lpstr>PowerPoint 簡報</vt:lpstr>
      <vt:lpstr>Naming Conventions of LLM 檔案命名原則</vt:lpstr>
      <vt:lpstr>PowerPoint 簡報</vt:lpstr>
      <vt:lpstr>PowerPoint 簡報</vt:lpstr>
      <vt:lpstr>精度在 LLM 中的意義</vt:lpstr>
      <vt:lpstr>湯瑪斯沃爾夫： 遷移學習與變形金剛涵式庫的誕生</vt:lpstr>
      <vt:lpstr>Jay Alammar： 變形金剛模型的介紹</vt:lpstr>
      <vt:lpstr>Using Transformers</vt:lpstr>
      <vt:lpstr> 使用 Keras 的 NLP 工作流程</vt:lpstr>
      <vt:lpstr>如何使用 Pytorch 訓練模型</vt:lpstr>
      <vt:lpstr>Tensorflow 和 torch 不同的語法</vt:lpstr>
      <vt:lpstr>PowerPoint 簡報</vt:lpstr>
      <vt:lpstr>PowerPoint 簡報</vt:lpstr>
      <vt:lpstr>PowerPoint 簡報</vt:lpstr>
      <vt:lpstr>zero-shot, one-shot, few-shot learning</vt:lpstr>
      <vt:lpstr>One Shot learning, Siamese networks and Triplet Loss with Keras</vt:lpstr>
      <vt:lpstr>Chatbot Arena Elo 評分</vt:lpstr>
      <vt:lpstr> Benchmarking LLMs resort to human evaluation based on pairwise comparison.</vt:lpstr>
      <vt:lpstr>LLM  - 授權條款 License</vt:lpstr>
      <vt:lpstr>常見授權條款</vt:lpstr>
      <vt:lpstr>PowerPoint 簡報</vt:lpstr>
      <vt:lpstr>試用: AI Chat Tools  (local vs cloud)</vt:lpstr>
      <vt:lpstr>GPT 的挑戰</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475</cp:revision>
  <dcterms:created xsi:type="dcterms:W3CDTF">2002-01-02T08:00:45Z</dcterms:created>
  <dcterms:modified xsi:type="dcterms:W3CDTF">2025-05-10T01:04:34Z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